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76" r:id="rId12"/>
    <p:sldId id="275" r:id="rId13"/>
    <p:sldId id="363" r:id="rId14"/>
    <p:sldId id="274" r:id="rId15"/>
    <p:sldId id="273" r:id="rId16"/>
    <p:sldId id="362" r:id="rId17"/>
    <p:sldId id="272" r:id="rId18"/>
    <p:sldId id="361" r:id="rId19"/>
    <p:sldId id="271" r:id="rId20"/>
    <p:sldId id="360" r:id="rId21"/>
    <p:sldId id="270" r:id="rId22"/>
    <p:sldId id="359" r:id="rId23"/>
    <p:sldId id="268" r:id="rId24"/>
    <p:sldId id="265" r:id="rId25"/>
    <p:sldId id="280" r:id="rId26"/>
    <p:sldId id="284" r:id="rId27"/>
    <p:sldId id="285" r:id="rId28"/>
    <p:sldId id="277" r:id="rId29"/>
    <p:sldId id="279" r:id="rId30"/>
    <p:sldId id="278" r:id="rId31"/>
    <p:sldId id="286" r:id="rId32"/>
    <p:sldId id="287" r:id="rId33"/>
    <p:sldId id="288" r:id="rId34"/>
    <p:sldId id="289" r:id="rId35"/>
    <p:sldId id="291" r:id="rId36"/>
    <p:sldId id="290" r:id="rId37"/>
    <p:sldId id="292" r:id="rId38"/>
    <p:sldId id="293" r:id="rId39"/>
    <p:sldId id="294" r:id="rId40"/>
    <p:sldId id="295" r:id="rId41"/>
    <p:sldId id="296" r:id="rId42"/>
    <p:sldId id="297" r:id="rId43"/>
    <p:sldId id="350" r:id="rId44"/>
    <p:sldId id="298" r:id="rId45"/>
    <p:sldId id="299" r:id="rId46"/>
    <p:sldId id="347" r:id="rId47"/>
    <p:sldId id="348" r:id="rId48"/>
    <p:sldId id="349" r:id="rId49"/>
    <p:sldId id="346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53" r:id="rId60"/>
    <p:sldId id="309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7" r:id="rId70"/>
    <p:sldId id="328" r:id="rId71"/>
    <p:sldId id="329" r:id="rId72"/>
    <p:sldId id="330" r:id="rId73"/>
    <p:sldId id="331" r:id="rId74"/>
    <p:sldId id="332" r:id="rId75"/>
    <p:sldId id="311" r:id="rId76"/>
    <p:sldId id="343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13" r:id="rId85"/>
    <p:sldId id="340" r:id="rId86"/>
    <p:sldId id="341" r:id="rId87"/>
    <p:sldId id="342" r:id="rId88"/>
    <p:sldId id="344" r:id="rId89"/>
    <p:sldId id="354" r:id="rId90"/>
    <p:sldId id="358" r:id="rId91"/>
    <p:sldId id="355" r:id="rId92"/>
    <p:sldId id="357" r:id="rId93"/>
    <p:sldId id="356" r:id="rId94"/>
    <p:sldId id="345" r:id="rId95"/>
  </p:sldIdLst>
  <p:sldSz cx="9144000" cy="6858000" type="screen4x3"/>
  <p:notesSz cx="9926638" cy="679767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975" autoAdjust="0"/>
    <p:restoredTop sz="94660"/>
  </p:normalViewPr>
  <p:slideViewPr>
    <p:cSldViewPr>
      <p:cViewPr varScale="1">
        <p:scale>
          <a:sx n="104" d="100"/>
          <a:sy n="104" d="100"/>
        </p:scale>
        <p:origin x="-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39613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7" y="1"/>
            <a:ext cx="4301543" cy="339613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32BDA2F1-7E2B-42D9-9CC4-8C1285AADC9B}" type="datetimeFigureOut">
              <a:rPr lang="th-TH" smtClean="0"/>
              <a:pPr/>
              <a:t>30/04/56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978"/>
            <a:ext cx="4301543" cy="339612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7" y="6456978"/>
            <a:ext cx="4301543" cy="339612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FA6755B1-17ED-4AFC-BD9C-D300FC5F66D2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9A381D6-580D-4199-B0FE-2B2777BC2952}" type="datetimeFigureOut">
              <a:rPr lang="th-TH" smtClean="0"/>
              <a:pPr/>
              <a:t>30/04/56</a:t>
            </a:fld>
            <a:endParaRPr lang="th-TH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ADBAF0E-EAA4-473B-A593-96644021174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A381D6-580D-4199-B0FE-2B2777BC2952}" type="datetimeFigureOut">
              <a:rPr lang="th-TH" smtClean="0"/>
              <a:pPr/>
              <a:t>30/04/56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DBAF0E-EAA4-473B-A593-96644021174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9A381D6-580D-4199-B0FE-2B2777BC2952}" type="datetimeFigureOut">
              <a:rPr lang="th-TH" smtClean="0"/>
              <a:pPr/>
              <a:t>30/04/56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ADBAF0E-EAA4-473B-A593-96644021174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A381D6-580D-4199-B0FE-2B2777BC2952}" type="datetimeFigureOut">
              <a:rPr lang="th-TH" smtClean="0"/>
              <a:pPr/>
              <a:t>30/04/56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DBAF0E-EAA4-473B-A593-96644021174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9A381D6-580D-4199-B0FE-2B2777BC2952}" type="datetimeFigureOut">
              <a:rPr lang="th-TH" smtClean="0"/>
              <a:pPr/>
              <a:t>30/04/56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ADBAF0E-EAA4-473B-A593-96644021174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A381D6-580D-4199-B0FE-2B2777BC2952}" type="datetimeFigureOut">
              <a:rPr lang="th-TH" smtClean="0"/>
              <a:pPr/>
              <a:t>30/04/56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DBAF0E-EAA4-473B-A593-96644021174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A381D6-580D-4199-B0FE-2B2777BC2952}" type="datetimeFigureOut">
              <a:rPr lang="th-TH" smtClean="0"/>
              <a:pPr/>
              <a:t>30/04/56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DBAF0E-EAA4-473B-A593-96644021174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A381D6-580D-4199-B0FE-2B2777BC2952}" type="datetimeFigureOut">
              <a:rPr lang="th-TH" smtClean="0"/>
              <a:pPr/>
              <a:t>30/04/56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DBAF0E-EAA4-473B-A593-96644021174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9A381D6-580D-4199-B0FE-2B2777BC2952}" type="datetimeFigureOut">
              <a:rPr lang="th-TH" smtClean="0"/>
              <a:pPr/>
              <a:t>30/04/56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DBAF0E-EAA4-473B-A593-96644021174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A381D6-580D-4199-B0FE-2B2777BC2952}" type="datetimeFigureOut">
              <a:rPr lang="th-TH" smtClean="0"/>
              <a:pPr/>
              <a:t>30/04/56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DBAF0E-EAA4-473B-A593-96644021174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A381D6-580D-4199-B0FE-2B2777BC2952}" type="datetimeFigureOut">
              <a:rPr lang="th-TH" smtClean="0"/>
              <a:pPr/>
              <a:t>30/04/56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DBAF0E-EAA4-473B-A593-966440211740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9A381D6-580D-4199-B0FE-2B2777BC2952}" type="datetimeFigureOut">
              <a:rPr lang="th-TH" smtClean="0"/>
              <a:pPr/>
              <a:t>30/04/56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ADBAF0E-EAA4-473B-A593-966440211740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0.xml"/><Relationship Id="rId3" Type="http://schemas.openxmlformats.org/officeDocument/2006/relationships/slide" Target="slide3.xml"/><Relationship Id="rId7" Type="http://schemas.openxmlformats.org/officeDocument/2006/relationships/slide" Target="slide58.xml"/><Relationship Id="rId12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0.xml"/><Relationship Id="rId11" Type="http://schemas.openxmlformats.org/officeDocument/2006/relationships/slide" Target="slide84.xml"/><Relationship Id="rId5" Type="http://schemas.openxmlformats.org/officeDocument/2006/relationships/slide" Target="slide49.xml"/><Relationship Id="rId10" Type="http://schemas.openxmlformats.org/officeDocument/2006/relationships/slide" Target="slide70.xml"/><Relationship Id="rId4" Type="http://schemas.openxmlformats.org/officeDocument/2006/relationships/slide" Target="slide7.xml"/><Relationship Id="rId9" Type="http://schemas.openxmlformats.org/officeDocument/2006/relationships/slide" Target="slide7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slide" Target="slide7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gif"/><Relationship Id="rId13" Type="http://schemas.openxmlformats.org/officeDocument/2006/relationships/image" Target="../media/image63.gif"/><Relationship Id="rId3" Type="http://schemas.openxmlformats.org/officeDocument/2006/relationships/image" Target="../media/image53.gif"/><Relationship Id="rId7" Type="http://schemas.openxmlformats.org/officeDocument/2006/relationships/image" Target="../media/image57.gif"/><Relationship Id="rId12" Type="http://schemas.openxmlformats.org/officeDocument/2006/relationships/image" Target="../media/image62.png"/><Relationship Id="rId2" Type="http://schemas.openxmlformats.org/officeDocument/2006/relationships/image" Target="../media/image52.gif"/><Relationship Id="rId16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gif"/><Relationship Id="rId11" Type="http://schemas.openxmlformats.org/officeDocument/2006/relationships/image" Target="../media/image61.gif"/><Relationship Id="rId5" Type="http://schemas.openxmlformats.org/officeDocument/2006/relationships/image" Target="../media/image55.gif"/><Relationship Id="rId15" Type="http://schemas.openxmlformats.org/officeDocument/2006/relationships/image" Target="../media/image65.gif"/><Relationship Id="rId10" Type="http://schemas.openxmlformats.org/officeDocument/2006/relationships/image" Target="../media/image60.gif"/><Relationship Id="rId4" Type="http://schemas.openxmlformats.org/officeDocument/2006/relationships/image" Target="../media/image54.gif"/><Relationship Id="rId9" Type="http://schemas.openxmlformats.org/officeDocument/2006/relationships/image" Target="../media/image59.gif"/><Relationship Id="rId14" Type="http://schemas.openxmlformats.org/officeDocument/2006/relationships/image" Target="../media/image64.gi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3" Type="http://schemas.openxmlformats.org/officeDocument/2006/relationships/slide" Target="slide30.xml"/><Relationship Id="rId7" Type="http://schemas.openxmlformats.org/officeDocument/2006/relationships/slide" Target="slide44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5" Type="http://schemas.openxmlformats.org/officeDocument/2006/relationships/slide" Target="slide33.xml"/><Relationship Id="rId4" Type="http://schemas.openxmlformats.org/officeDocument/2006/relationships/slide" Target="slide31.xml"/><Relationship Id="rId9" Type="http://schemas.openxmlformats.org/officeDocument/2006/relationships/slide" Target="slide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IT Service 2013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h-TH" dirty="0" smtClean="0"/>
              <a:t>จิรพรรณ ธาตุรักษ์</a:t>
            </a:r>
          </a:p>
          <a:p>
            <a:r>
              <a:rPr lang="th-TH" dirty="0" smtClean="0"/>
              <a:t>ส่วนเทคโนโลยีสารสนเทศ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628654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r>
              <a:rPr lang="th-TH" dirty="0" smtClean="0"/>
              <a:t>บันทึกไอทีอาสา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7239000" cy="785818"/>
          </a:xfrm>
        </p:spPr>
        <p:txBody>
          <a:bodyPr>
            <a:normAutofit fontScale="92500" lnSpcReduction="10000"/>
          </a:bodyPr>
          <a:lstStyle/>
          <a:p>
            <a:r>
              <a:rPr lang="th-TH" dirty="0" smtClean="0"/>
              <a:t>เพื่อให้เจ้าหน้าที่ ที่ได้รับการอบรมเป็น เจ้าหน้าที่ไอทีอาสา ทำการบันทึกข้อมูลประวัติการให้บริการด้านไอที</a:t>
            </a:r>
            <a:endParaRPr lang="th-TH" dirty="0"/>
          </a:p>
        </p:txBody>
      </p:sp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3857620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2857488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4429124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Action Button: Return 7">
            <a:hlinkClick r:id="rId4" action="ppaction://hlinksldjump" highlightClick="1"/>
          </p:cNvPr>
          <p:cNvSpPr/>
          <p:nvPr/>
        </p:nvSpPr>
        <p:spPr>
          <a:xfrm>
            <a:off x="3357554" y="5857892"/>
            <a:ext cx="357190" cy="50006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r>
              <a:rPr lang="th-TH" dirty="0" smtClean="0"/>
              <a:t>ข่าวประชาสัมพันธ์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00108"/>
            <a:ext cx="7239000" cy="962328"/>
          </a:xfrm>
        </p:spPr>
        <p:txBody>
          <a:bodyPr/>
          <a:lstStyle/>
          <a:p>
            <a:r>
              <a:rPr lang="th-TH" dirty="0" smtClean="0"/>
              <a:t>ทุกท่านสามารถทำการเพิ่ม แก้ไข ลบ ข้อมูลข่าวฝากประกาศ ประชาสัมพันธ์ หรือ เกร็ดความรู้อื่นๆ ให้ผู้ใช้งานในเครือบริษัท</a:t>
            </a:r>
            <a:endParaRPr lang="th-T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7426198" cy="380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3857620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2857488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4429124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Action Button: Return 7">
            <a:hlinkClick r:id="rId4" action="ppaction://hlinksldjump" highlightClick="1"/>
          </p:cNvPr>
          <p:cNvSpPr/>
          <p:nvPr/>
        </p:nvSpPr>
        <p:spPr>
          <a:xfrm>
            <a:off x="3357554" y="5857892"/>
            <a:ext cx="357190" cy="50006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r>
              <a:rPr lang="th-TH" dirty="0" smtClean="0"/>
              <a:t>ถาม - ตอบไอที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7239000" cy="500066"/>
          </a:xfrm>
        </p:spPr>
        <p:txBody>
          <a:bodyPr/>
          <a:lstStyle/>
          <a:p>
            <a:r>
              <a:rPr lang="th-TH" dirty="0" smtClean="0"/>
              <a:t>อีกช่องทางหนึ่งที่ทุกท่านสามารถทำการ ฝากคำถามมาให้ส่วนไอทีได้</a:t>
            </a:r>
            <a:endParaRPr lang="th-TH" dirty="0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3857620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2857488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4429124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Action Button: Return 7">
            <a:hlinkClick r:id="rId3" action="ppaction://hlinksldjump" highlightClick="1"/>
          </p:cNvPr>
          <p:cNvSpPr/>
          <p:nvPr/>
        </p:nvSpPr>
        <p:spPr>
          <a:xfrm>
            <a:off x="3357554" y="5857892"/>
            <a:ext cx="357190" cy="50006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500174"/>
            <a:ext cx="5343514" cy="424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407301"/>
            <a:ext cx="7239000" cy="599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5754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ปฏิทินจองห้องประชุม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7239000" cy="928694"/>
          </a:xfrm>
        </p:spPr>
        <p:txBody>
          <a:bodyPr/>
          <a:lstStyle/>
          <a:p>
            <a:r>
              <a:rPr lang="th-TH" dirty="0" smtClean="0"/>
              <a:t>สำหรับจองห้องประชุมในเครือบริษัทแบบออนไลน์ สามารถเรียกดูห้องว่าง และ ทำการจองได้ตลอดเวลา</a:t>
            </a:r>
            <a:endParaRPr lang="th-T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7" y="1785926"/>
            <a:ext cx="6286544" cy="346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3857620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2857488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4429124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Action Button: Return 7">
            <a:hlinkClick r:id="rId4" action="ppaction://hlinksldjump" highlightClick="1"/>
          </p:cNvPr>
          <p:cNvSpPr/>
          <p:nvPr/>
        </p:nvSpPr>
        <p:spPr>
          <a:xfrm>
            <a:off x="3357554" y="5857892"/>
            <a:ext cx="357190" cy="50006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Q-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</a:rPr>
              <a:t>Ailance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 FC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7239000" cy="748014"/>
          </a:xfrm>
        </p:spPr>
        <p:txBody>
          <a:bodyPr/>
          <a:lstStyle/>
          <a:p>
            <a:r>
              <a:rPr lang="th-TH" dirty="0" smtClean="0"/>
              <a:t>สำหรับประชาสัมพันธ์ข้อมูลนักกีฬาฟุตบอลในเครือบริษัท</a:t>
            </a:r>
            <a:endParaRPr lang="th-T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736"/>
            <a:ext cx="5148747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3857620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2857488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4429124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Action Button: Return 7">
            <a:hlinkClick r:id="rId4" action="ppaction://hlinksldjump" highlightClick="1"/>
          </p:cNvPr>
          <p:cNvSpPr/>
          <p:nvPr/>
        </p:nvSpPr>
        <p:spPr>
          <a:xfrm>
            <a:off x="3357554" y="5857892"/>
            <a:ext cx="357190" cy="50006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981" y="214313"/>
            <a:ext cx="7009438" cy="624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94316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Chat room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857232"/>
            <a:ext cx="7239000" cy="676576"/>
          </a:xfrm>
        </p:spPr>
        <p:txBody>
          <a:bodyPr/>
          <a:lstStyle/>
          <a:p>
            <a:r>
              <a:rPr lang="th-TH" dirty="0" smtClean="0"/>
              <a:t>สำหรับพูดคุยระหว่างกันในเครือบริษัท</a:t>
            </a:r>
            <a:endParaRPr lang="th-TH" dirty="0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3857620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2857488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4429124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Action Button: Return 7">
            <a:hlinkClick r:id="rId3" action="ppaction://hlinksldjump" highlightClick="1"/>
          </p:cNvPr>
          <p:cNvSpPr/>
          <p:nvPr/>
        </p:nvSpPr>
        <p:spPr>
          <a:xfrm>
            <a:off x="3357554" y="5857892"/>
            <a:ext cx="357190" cy="50006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1571612"/>
            <a:ext cx="549592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574915"/>
            <a:ext cx="7239000" cy="566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7"/>
            <a:ext cx="514353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r>
              <a:rPr lang="en-US" dirty="0" smtClean="0"/>
              <a:t>Gallery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7239000" cy="785818"/>
          </a:xfrm>
        </p:spPr>
        <p:txBody>
          <a:bodyPr/>
          <a:lstStyle/>
          <a:p>
            <a:r>
              <a:rPr lang="th-TH" dirty="0" smtClean="0"/>
              <a:t>สำหรับโชว์รูปภาพสวยๆ</a:t>
            </a:r>
            <a:endParaRPr lang="th-TH" dirty="0"/>
          </a:p>
        </p:txBody>
      </p:sp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3857620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2857488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4429124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Action Button: Return 7">
            <a:hlinkClick r:id="rId4" action="ppaction://hlinksldjump" highlightClick="1"/>
          </p:cNvPr>
          <p:cNvSpPr/>
          <p:nvPr/>
        </p:nvSpPr>
        <p:spPr>
          <a:xfrm>
            <a:off x="3357554" y="5857892"/>
            <a:ext cx="357190" cy="50006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Untitled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9299"/>
            <a:ext cx="8143900" cy="3575681"/>
          </a:xfrm>
          <a:prstGeom prst="rect">
            <a:avLst/>
          </a:prstGeom>
        </p:spPr>
      </p:pic>
      <p:sp>
        <p:nvSpPr>
          <p:cNvPr id="6" name="Snip Diagonal Corner Rectangle 5"/>
          <p:cNvSpPr/>
          <p:nvPr/>
        </p:nvSpPr>
        <p:spPr>
          <a:xfrm>
            <a:off x="428596" y="857232"/>
            <a:ext cx="3357586" cy="428628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accent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  <a:hlinkClick r:id="rId3" action="ppaction://hlinksldjump"/>
              </a:rPr>
              <a:t>ทำไมต้องมี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  <a:hlinkClick r:id="rId3" action="ppaction://hlinksldjump"/>
              </a:rPr>
              <a:t>IT Service 2013</a:t>
            </a:r>
            <a:endParaRPr lang="th-TH" sz="2000" b="1" dirty="0"/>
          </a:p>
        </p:txBody>
      </p:sp>
      <p:sp>
        <p:nvSpPr>
          <p:cNvPr id="17" name="Snip Diagonal Corner Rectangle 16"/>
          <p:cNvSpPr/>
          <p:nvPr/>
        </p:nvSpPr>
        <p:spPr>
          <a:xfrm>
            <a:off x="428596" y="1428736"/>
            <a:ext cx="3357586" cy="428628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accent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  <a:hlinkClick r:id="rId4" action="ppaction://hlinksldjump"/>
              </a:rPr>
              <a:t>มีอะไรใหม่ ใน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  <a:hlinkClick r:id="rId4" action="ppaction://hlinksldjump"/>
              </a:rPr>
              <a:t>IT Service 2013</a:t>
            </a:r>
            <a:endParaRPr lang="th-TH" sz="2000" b="1" dirty="0"/>
          </a:p>
        </p:txBody>
      </p:sp>
      <p:sp>
        <p:nvSpPr>
          <p:cNvPr id="18" name="Snip Diagonal Corner Rectangle 17"/>
          <p:cNvSpPr/>
          <p:nvPr/>
        </p:nvSpPr>
        <p:spPr>
          <a:xfrm>
            <a:off x="428596" y="2000240"/>
            <a:ext cx="3357586" cy="428628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accent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  <a:hlinkClick r:id="rId5" action="ppaction://hlinksldjump"/>
              </a:rPr>
              <a:t>ผู้เกี่ยวข้องกับระบบ</a:t>
            </a:r>
            <a:endParaRPr lang="th-TH" sz="2000" b="1" dirty="0"/>
          </a:p>
        </p:txBody>
      </p:sp>
      <p:sp>
        <p:nvSpPr>
          <p:cNvPr id="19" name="Snip Diagonal Corner Rectangle 18"/>
          <p:cNvSpPr/>
          <p:nvPr/>
        </p:nvSpPr>
        <p:spPr>
          <a:xfrm>
            <a:off x="428596" y="2643182"/>
            <a:ext cx="3357586" cy="428628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accent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  <a:hlinkClick r:id="rId6" action="ppaction://hlinksldjump"/>
              </a:rPr>
              <a:t>ประเภทการแจ้งบริการ</a:t>
            </a:r>
            <a:endParaRPr lang="th-TH" sz="2000" b="1" dirty="0"/>
          </a:p>
        </p:txBody>
      </p:sp>
      <p:sp>
        <p:nvSpPr>
          <p:cNvPr id="20" name="Snip Diagonal Corner Rectangle 19"/>
          <p:cNvSpPr/>
          <p:nvPr/>
        </p:nvSpPr>
        <p:spPr>
          <a:xfrm>
            <a:off x="428596" y="3286124"/>
            <a:ext cx="3357586" cy="428628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accent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  <a:hlinkClick r:id="rId7" action="ppaction://hlinksldjump"/>
              </a:rPr>
              <a:t>ขั้นตอนการแจ้งบริการ</a:t>
            </a:r>
            <a:endParaRPr lang="th-TH" sz="2000" b="1" dirty="0"/>
          </a:p>
        </p:txBody>
      </p:sp>
      <p:sp>
        <p:nvSpPr>
          <p:cNvPr id="21" name="Snip Diagonal Corner Rectangle 20"/>
          <p:cNvSpPr/>
          <p:nvPr/>
        </p:nvSpPr>
        <p:spPr>
          <a:xfrm>
            <a:off x="4286248" y="857232"/>
            <a:ext cx="3357586" cy="428628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accent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000" b="1" dirty="0" smtClean="0">
                <a:solidFill>
                  <a:schemeClr val="accent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  <a:hlinkClick r:id="rId8" action="ppaction://hlinksldjump"/>
              </a:rPr>
              <a:t>การส่งอีเมล์แจ้ง</a:t>
            </a:r>
            <a:endParaRPr lang="th-TH" sz="2000" b="1" dirty="0" smtClean="0">
              <a:solidFill>
                <a:schemeClr val="accent2">
                  <a:lumMod val="75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2" name="Snip Diagonal Corner Rectangle 21"/>
          <p:cNvSpPr/>
          <p:nvPr/>
        </p:nvSpPr>
        <p:spPr>
          <a:xfrm>
            <a:off x="4286248" y="1428736"/>
            <a:ext cx="3357586" cy="428628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accent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  <a:hlinkClick r:id="rId9" action="ppaction://hlinksldjump"/>
              </a:rPr>
              <a:t>สิทธิ์การอนุมัติ</a:t>
            </a:r>
            <a:endParaRPr lang="th-TH" sz="2000" b="1" dirty="0" smtClean="0">
              <a:solidFill>
                <a:schemeClr val="accent2">
                  <a:lumMod val="75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3" name="Snip Diagonal Corner Rectangle 22"/>
          <p:cNvSpPr/>
          <p:nvPr/>
        </p:nvSpPr>
        <p:spPr>
          <a:xfrm>
            <a:off x="4286248" y="2000240"/>
            <a:ext cx="3357586" cy="428628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accent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  <a:hlinkClick r:id="rId10" action="ppaction://hlinksldjump"/>
              </a:rPr>
              <a:t>กำหนดการส่งมอบ</a:t>
            </a:r>
            <a:endParaRPr lang="th-TH" sz="2000" b="1" dirty="0" smtClean="0">
              <a:solidFill>
                <a:schemeClr val="accent2">
                  <a:lumMod val="75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4" name="Snip Diagonal Corner Rectangle 23"/>
          <p:cNvSpPr/>
          <p:nvPr/>
        </p:nvSpPr>
        <p:spPr>
          <a:xfrm>
            <a:off x="4286248" y="2643182"/>
            <a:ext cx="3357586" cy="428628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accent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  <a:hlinkClick r:id="rId11" action="ppaction://hlinksldjump"/>
              </a:rPr>
              <a:t>การออกรายงาน</a:t>
            </a:r>
            <a:endParaRPr lang="th-TH" sz="2000" b="1" dirty="0" smtClean="0">
              <a:solidFill>
                <a:schemeClr val="accent2">
                  <a:lumMod val="75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Action Button: Home 11">
            <a:hlinkClick r:id="rId12" action="ppaction://hlinksldjump" highlightClick="1"/>
          </p:cNvPr>
          <p:cNvSpPr/>
          <p:nvPr/>
        </p:nvSpPr>
        <p:spPr>
          <a:xfrm>
            <a:off x="5643570" y="3286124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5214942" y="3286124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6143636" y="3286124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4" y="488156"/>
            <a:ext cx="7515225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rmAutofit fontScale="90000"/>
          </a:bodyPr>
          <a:lstStyle/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คลังความรู้ 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IT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928670"/>
            <a:ext cx="7239000" cy="890890"/>
          </a:xfrm>
        </p:spPr>
        <p:txBody>
          <a:bodyPr/>
          <a:lstStyle/>
          <a:p>
            <a:r>
              <a:rPr lang="th-TH" dirty="0" smtClean="0"/>
              <a:t>สำหรับเก็บประวัติ วิธีการซ่อม เพื่อให้ผู้ที่สนใจเข้ามาทำการศึกษา และ นำไปปรับใช้ได้</a:t>
            </a:r>
            <a:endParaRPr lang="th-TH" dirty="0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3857620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2857488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4429124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Action Button: Return 7">
            <a:hlinkClick r:id="rId3" action="ppaction://hlinksldjump" highlightClick="1"/>
          </p:cNvPr>
          <p:cNvSpPr/>
          <p:nvPr/>
        </p:nvSpPr>
        <p:spPr>
          <a:xfrm>
            <a:off x="3357554" y="5857892"/>
            <a:ext cx="357190" cy="50006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643050"/>
            <a:ext cx="5488765" cy="401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85728"/>
            <a:ext cx="5072098" cy="261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428868"/>
            <a:ext cx="5500726" cy="405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r>
              <a:rPr lang="th-TH" dirty="0" smtClean="0"/>
              <a:t>เมนูด้านข้าง</a:t>
            </a:r>
            <a:endParaRPr lang="th-T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1428760" cy="554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72066" y="2826155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Login </a:t>
            </a:r>
            <a:r>
              <a:rPr lang="th-TH" dirty="0" smtClean="0">
                <a:solidFill>
                  <a:srgbClr val="FF0000"/>
                </a:solidFill>
              </a:rPr>
              <a:t>เข้าสู่ระบบ</a:t>
            </a:r>
            <a:endParaRPr lang="th-TH" dirty="0">
              <a:solidFill>
                <a:srgbClr val="FF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468833"/>
            <a:ext cx="2138367" cy="2969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ction Button: Home 6">
            <a:hlinkClick r:id="rId4" action="ppaction://hlinksldjump" highlightClick="1"/>
          </p:cNvPr>
          <p:cNvSpPr/>
          <p:nvPr/>
        </p:nvSpPr>
        <p:spPr>
          <a:xfrm>
            <a:off x="3857620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2857488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4429124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Action Button: Return 9">
            <a:hlinkClick r:id="rId5" action="ppaction://hlinksldjump" highlightClick="1"/>
          </p:cNvPr>
          <p:cNvSpPr/>
          <p:nvPr/>
        </p:nvSpPr>
        <p:spPr>
          <a:xfrm>
            <a:off x="3357554" y="5857892"/>
            <a:ext cx="357190" cy="50006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5754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หน้าแรกหลังการทำการ </a:t>
            </a:r>
            <a:r>
              <a:rPr lang="en-US" dirty="0" smtClean="0"/>
              <a:t>Login </a:t>
            </a:r>
            <a:r>
              <a:rPr lang="th-TH" dirty="0" smtClean="0"/>
              <a:t>เข้าสู่ระบบแล้ว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7239000" cy="571504"/>
          </a:xfrm>
        </p:spPr>
        <p:txBody>
          <a:bodyPr/>
          <a:lstStyle/>
          <a:p>
            <a:r>
              <a:rPr lang="th-TH" dirty="0" smtClean="0"/>
              <a:t>มีรายงานความเคลื่อนไหวของใบแจ้งบริการ ในรูปแบบของกราฟ และ คำอธิบาย</a:t>
            </a:r>
          </a:p>
          <a:p>
            <a:endParaRPr lang="th-TH" dirty="0" smtClean="0"/>
          </a:p>
          <a:p>
            <a:pPr>
              <a:buNone/>
            </a:pPr>
            <a:endParaRPr lang="th-TH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4429" y="1285860"/>
            <a:ext cx="5225091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4282" y="2857496"/>
            <a:ext cx="1857388" cy="163121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/>
              <a:t>สำหรับผู้ใช้งานจะโชว์จำนวนรายการของใบแจ้งบริการ และ จำนวนใบงานที่ดำเนินการเสร็จแล้ว รอผู้ใช้งานยอมรับงาน</a:t>
            </a:r>
            <a:endParaRPr lang="th-TH" sz="2000" dirty="0"/>
          </a:p>
        </p:txBody>
      </p:sp>
      <p:sp>
        <p:nvSpPr>
          <p:cNvPr id="9" name="Left Brace 8"/>
          <p:cNvSpPr/>
          <p:nvPr/>
        </p:nvSpPr>
        <p:spPr>
          <a:xfrm>
            <a:off x="2214546" y="1428736"/>
            <a:ext cx="214314" cy="392909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3857620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2857488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4429124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Action Button: Return 11">
            <a:hlinkClick r:id="rId4" action="ppaction://hlinksldjump" highlightClick="1"/>
          </p:cNvPr>
          <p:cNvSpPr/>
          <p:nvPr/>
        </p:nvSpPr>
        <p:spPr>
          <a:xfrm>
            <a:off x="3357554" y="5857892"/>
            <a:ext cx="357190" cy="50006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28596" y="357166"/>
            <a:ext cx="7239000" cy="465754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หน้าแรกหลังการทำการ </a:t>
            </a: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Login </a:t>
            </a:r>
            <a:r>
              <a:rPr kumimoji="0" lang="th-TH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เข้าสู่ระบบแล้ว</a:t>
            </a:r>
            <a:endParaRPr kumimoji="0" lang="th-TH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2857496"/>
            <a:ext cx="1857388" cy="163121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/>
              <a:t>สำหรับผู้บริหารผู้ใช้งานจะโชว์จำนวนรายการของใบแจ้งบริการที่อยู่ในการดูแลของท่าน และ จำนวนใบงานที่รอท่านอนุมัติ</a:t>
            </a:r>
            <a:endParaRPr lang="th-TH" sz="2000" dirty="0"/>
          </a:p>
        </p:txBody>
      </p:sp>
      <p:sp>
        <p:nvSpPr>
          <p:cNvPr id="8" name="Left Brace 7"/>
          <p:cNvSpPr/>
          <p:nvPr/>
        </p:nvSpPr>
        <p:spPr>
          <a:xfrm>
            <a:off x="2214546" y="1428736"/>
            <a:ext cx="285752" cy="407196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7239000" cy="571504"/>
          </a:xfrm>
        </p:spPr>
        <p:txBody>
          <a:bodyPr/>
          <a:lstStyle/>
          <a:p>
            <a:r>
              <a:rPr lang="th-TH" dirty="0" smtClean="0"/>
              <a:t>มีรายงานความเคลื่อนไหวของใบแจ้งบริการ ในรูปแบบของกราฟ และ คำอธิบาย</a:t>
            </a:r>
          </a:p>
          <a:p>
            <a:endParaRPr lang="th-TH" dirty="0" smtClean="0"/>
          </a:p>
          <a:p>
            <a:pPr>
              <a:buNone/>
            </a:pPr>
            <a:endParaRPr lang="th-TH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357299"/>
            <a:ext cx="4829183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3857620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2857488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4429124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Action Button: Return 12">
            <a:hlinkClick r:id="rId4" action="ppaction://hlinksldjump" highlightClick="1"/>
          </p:cNvPr>
          <p:cNvSpPr/>
          <p:nvPr/>
        </p:nvSpPr>
        <p:spPr>
          <a:xfrm>
            <a:off x="3357554" y="5857892"/>
            <a:ext cx="357190" cy="50006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28596" y="357166"/>
            <a:ext cx="7239000" cy="465754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หน้าแรกหลังการทำการ </a:t>
            </a: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Login </a:t>
            </a:r>
            <a:r>
              <a:rPr kumimoji="0" lang="th-TH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เข้าสู่ระบบแล้ว</a:t>
            </a:r>
            <a:endParaRPr kumimoji="0" lang="th-TH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2857496"/>
            <a:ext cx="1857388" cy="132343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/>
              <a:t>สำหรับผู้จัดการส่วนไอทีจะแสดงรายการแจกแจงงานให้เจ้าหน้าที่ไอที แจะ ใบแจ้งที่รอแจกแจงงาน</a:t>
            </a:r>
            <a:endParaRPr lang="th-TH" sz="2000" dirty="0"/>
          </a:p>
        </p:txBody>
      </p:sp>
      <p:sp>
        <p:nvSpPr>
          <p:cNvPr id="8" name="Left Brace 7"/>
          <p:cNvSpPr/>
          <p:nvPr/>
        </p:nvSpPr>
        <p:spPr>
          <a:xfrm>
            <a:off x="2214546" y="1428736"/>
            <a:ext cx="214314" cy="41434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7239000" cy="571504"/>
          </a:xfrm>
        </p:spPr>
        <p:txBody>
          <a:bodyPr/>
          <a:lstStyle/>
          <a:p>
            <a:r>
              <a:rPr lang="th-TH" dirty="0" smtClean="0"/>
              <a:t>มีรายงานความเคลื่อนไหวของใบแจ้งบริการ ในรูปแบบของกราฟ และ คำอธิบาย</a:t>
            </a:r>
          </a:p>
          <a:p>
            <a:endParaRPr lang="th-TH" dirty="0" smtClean="0"/>
          </a:p>
          <a:p>
            <a:pPr>
              <a:buNone/>
            </a:pPr>
            <a:endParaRPr lang="th-TH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7" y="1357298"/>
            <a:ext cx="4643470" cy="457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3857620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2857488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4429124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Action Button: Return 12">
            <a:hlinkClick r:id="rId4" action="ppaction://hlinksldjump" highlightClick="1"/>
          </p:cNvPr>
          <p:cNvSpPr/>
          <p:nvPr/>
        </p:nvSpPr>
        <p:spPr>
          <a:xfrm>
            <a:off x="3357554" y="5857892"/>
            <a:ext cx="357190" cy="50006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28596" y="357166"/>
            <a:ext cx="7239000" cy="465754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หน้าแรกหลังการทำการ </a:t>
            </a: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Login </a:t>
            </a:r>
            <a:r>
              <a:rPr kumimoji="0" lang="th-TH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เข้าสู่ระบบแล้ว</a:t>
            </a:r>
            <a:endParaRPr kumimoji="0" lang="th-TH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2857496"/>
            <a:ext cx="1857388" cy="193899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/>
              <a:t>สำหรับเจ้าหน้าที่ไอที แสดงจำนวนการแจกแจงใบแจ้งบริการ และ ใบแจ้งบริการที่อยู่ในความรับผิดชอบของเจ้าหน้าที่ไอทีคนนั้น</a:t>
            </a:r>
            <a:endParaRPr lang="th-TH" sz="2000" dirty="0"/>
          </a:p>
        </p:txBody>
      </p:sp>
      <p:sp>
        <p:nvSpPr>
          <p:cNvPr id="8" name="Left Brace 7"/>
          <p:cNvSpPr/>
          <p:nvPr/>
        </p:nvSpPr>
        <p:spPr>
          <a:xfrm>
            <a:off x="2214546" y="1428736"/>
            <a:ext cx="285752" cy="40005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7239000" cy="571504"/>
          </a:xfrm>
        </p:spPr>
        <p:txBody>
          <a:bodyPr/>
          <a:lstStyle/>
          <a:p>
            <a:r>
              <a:rPr lang="th-TH" dirty="0" smtClean="0"/>
              <a:t>มีรายงานความเคลื่อนไหวของใบแจ้งบริการ ในรูปแบบของกราฟ และ คำอธิบาย</a:t>
            </a:r>
          </a:p>
          <a:p>
            <a:endParaRPr lang="th-TH" dirty="0" smtClean="0"/>
          </a:p>
          <a:p>
            <a:pPr>
              <a:buNone/>
            </a:pPr>
            <a:endParaRPr lang="th-TH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357299"/>
            <a:ext cx="4429156" cy="438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3857620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2857488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4429124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Action Button: Return 12">
            <a:hlinkClick r:id="rId4" action="ppaction://hlinksldjump" highlightClick="1"/>
          </p:cNvPr>
          <p:cNvSpPr/>
          <p:nvPr/>
        </p:nvSpPr>
        <p:spPr>
          <a:xfrm>
            <a:off x="3357554" y="5857892"/>
            <a:ext cx="357190" cy="50006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</a:t>
            </a:r>
            <a:r>
              <a:rPr lang="th-TH" dirty="0" smtClean="0"/>
              <a:t>รูปภาพ + ข้อมูลของผู้ใช้งานระบบ</a:t>
            </a:r>
            <a:endParaRPr lang="th-TH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2357454" cy="398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643182"/>
            <a:ext cx="358261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2910" y="578645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ด้านข้าง</a:t>
            </a:r>
            <a:endParaRPr lang="th-TH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8" y="385762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ด้านบน</a:t>
            </a:r>
            <a:endParaRPr lang="th-TH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3857620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2857488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4429124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Action Button: Return 10">
            <a:hlinkClick r:id="rId5" action="ppaction://hlinksldjump" highlightClick="1"/>
          </p:cNvPr>
          <p:cNvSpPr/>
          <p:nvPr/>
        </p:nvSpPr>
        <p:spPr>
          <a:xfrm>
            <a:off x="3357554" y="5857892"/>
            <a:ext cx="357190" cy="50006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94316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โชว์ใบงานค้างที่เมนูแต่ละใบแจ้งบริการ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857232"/>
            <a:ext cx="3714776" cy="4572032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th-TH" dirty="0" smtClean="0"/>
              <a:t>สำหรับผู้ใช้งาน และ ผู้บริหารผู้ใช้งาน</a:t>
            </a:r>
          </a:p>
          <a:p>
            <a:endParaRPr lang="th-TH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43372" y="857232"/>
            <a:ext cx="3757610" cy="457203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th-TH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สำหรับเจ้าหน้าที่ไอที</a:t>
            </a:r>
            <a:r>
              <a:rPr kumimoji="0" lang="th-TH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และ ผู้จัดการส่วนไอที</a:t>
            </a:r>
            <a:endParaRPr kumimoji="0" lang="th-TH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928802"/>
            <a:ext cx="22288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928934"/>
            <a:ext cx="2952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929066"/>
            <a:ext cx="20288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1857364"/>
            <a:ext cx="21145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Action Button: Home 8">
            <a:hlinkClick r:id="rId6" action="ppaction://hlinksldjump" highlightClick="1"/>
          </p:cNvPr>
          <p:cNvSpPr/>
          <p:nvPr/>
        </p:nvSpPr>
        <p:spPr>
          <a:xfrm>
            <a:off x="3857620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2857488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4429124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Action Button: Return 11">
            <a:hlinkClick r:id="rId7" action="ppaction://hlinksldjump" highlightClick="1"/>
          </p:cNvPr>
          <p:cNvSpPr/>
          <p:nvPr/>
        </p:nvSpPr>
        <p:spPr>
          <a:xfrm>
            <a:off x="3357554" y="5857892"/>
            <a:ext cx="357190" cy="50006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rmAutofit/>
          </a:bodyPr>
          <a:lstStyle/>
          <a:p>
            <a:r>
              <a:rPr lang="th-TH" sz="4400" dirty="0" smtClean="0">
                <a:latin typeface="Angsana New" pitchFamily="18" charset="-34"/>
                <a:cs typeface="Angsana New" pitchFamily="18" charset="-34"/>
              </a:rPr>
              <a:t>ทำไมต้องมี </a:t>
            </a:r>
            <a:r>
              <a:rPr lang="en-US" sz="4400" dirty="0" smtClean="0">
                <a:latin typeface="Angsana New" pitchFamily="18" charset="-34"/>
                <a:cs typeface="Angsana New" pitchFamily="18" charset="-34"/>
              </a:rPr>
              <a:t>IT Service 2013</a:t>
            </a:r>
            <a:endParaRPr lang="th-TH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7239000" cy="5169876"/>
          </a:xfrm>
        </p:spPr>
        <p:txBody>
          <a:bodyPr/>
          <a:lstStyle/>
          <a:p>
            <a:pPr lvl="0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เพื่อจัดการระบบ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IT Service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ใหม่ให้สอดคล้องกับโครงสร้างการทำงานปัจจุบัน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 lvl="0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เพื่อสร้างระบบจัดเก็บข้อมูลการแจ้งบริการที่มีความถูกต้อง สามารถสืบค้นประวัติได้ง่าย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 lvl="0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เพื่อสร้างระบบคลังความรู้ไอที สำหรับให้ผู้ที่สนใจทำการศึกษาวิธีการซ่อมแซมเครื่องคอมพิวเตอร์ได้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 lvl="0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เพื่อสร้างระบบจัดการสินทรัพย์ไอที ที่มีความถูกต้อง และ เป็นปัจจุบัน ง่ายต่อการค้นหา</a:t>
            </a:r>
          </a:p>
          <a:p>
            <a:pPr>
              <a:buNone/>
            </a:pPr>
            <a:endParaRPr lang="th-TH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3714744" y="550070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3214678" y="550070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4357686" y="550070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r>
              <a:rPr lang="th-TH" dirty="0" smtClean="0"/>
              <a:t>ระบบจัดการผู้ใช้งาน</a:t>
            </a:r>
            <a:endParaRPr lang="th-TH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857233"/>
            <a:ext cx="498300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3857620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2857488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4429124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Action Button: Return 6">
            <a:hlinkClick r:id="rId4" action="ppaction://hlinksldjump" highlightClick="1"/>
          </p:cNvPr>
          <p:cNvSpPr/>
          <p:nvPr/>
        </p:nvSpPr>
        <p:spPr>
          <a:xfrm>
            <a:off x="3357554" y="5857892"/>
            <a:ext cx="357190" cy="50006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r>
              <a:rPr lang="th-TH" dirty="0" smtClean="0"/>
              <a:t>ระบบจัดการผู้จัดจำหน่ายสินค้าไอที และ ยี่ห้อสินค้า</a:t>
            </a:r>
            <a:endParaRPr lang="th-TH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00108"/>
            <a:ext cx="6072230" cy="4261795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3857620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2857488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4429124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Action Button: Return 6">
            <a:hlinkClick r:id="rId4" action="ppaction://hlinksldjump" highlightClick="1"/>
          </p:cNvPr>
          <p:cNvSpPr/>
          <p:nvPr/>
        </p:nvSpPr>
        <p:spPr>
          <a:xfrm>
            <a:off x="3357554" y="5857892"/>
            <a:ext cx="357190" cy="50006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r>
              <a:rPr lang="th-TH" dirty="0" smtClean="0"/>
              <a:t>ระบบจัดการผู้จัดจำหน่ายสินค้าไอที และ ยี่ห้อสินค้า</a:t>
            </a:r>
            <a:endParaRPr lang="th-TH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7239000" cy="369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3857620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2857488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4429124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Action Button: Return 6">
            <a:hlinkClick r:id="rId4" action="ppaction://hlinksldjump" highlightClick="1"/>
          </p:cNvPr>
          <p:cNvSpPr/>
          <p:nvPr/>
        </p:nvSpPr>
        <p:spPr>
          <a:xfrm>
            <a:off x="3357554" y="5857892"/>
            <a:ext cx="357190" cy="50006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r>
              <a:rPr lang="th-TH" dirty="0" smtClean="0"/>
              <a:t>มีระบบจัดการสินทรัพย์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7239000" cy="4714908"/>
          </a:xfrm>
        </p:spPr>
        <p:txBody>
          <a:bodyPr>
            <a:normAutofit lnSpcReduction="10000"/>
          </a:bodyPr>
          <a:lstStyle/>
          <a:p>
            <a:pPr lvl="1"/>
            <a:endParaRPr lang="th-TH" sz="2400" dirty="0" smtClean="0"/>
          </a:p>
          <a:p>
            <a:pPr lvl="1"/>
            <a:r>
              <a:rPr lang="th-TH" sz="2400" dirty="0" smtClean="0"/>
              <a:t>รายการคอมพิวเตอร์</a:t>
            </a:r>
            <a:endParaRPr lang="en-US" sz="1800" dirty="0" smtClean="0"/>
          </a:p>
          <a:p>
            <a:pPr lvl="1"/>
            <a:r>
              <a:rPr lang="th-TH" sz="2400" dirty="0" smtClean="0"/>
              <a:t>รายการ </a:t>
            </a:r>
            <a:r>
              <a:rPr lang="en-US" sz="2400" dirty="0" smtClean="0"/>
              <a:t>Monitor</a:t>
            </a:r>
            <a:endParaRPr lang="en-US" sz="1800" dirty="0" smtClean="0"/>
          </a:p>
          <a:p>
            <a:pPr lvl="1"/>
            <a:r>
              <a:rPr lang="th-TH" sz="2400" dirty="0" smtClean="0"/>
              <a:t>รายการ </a:t>
            </a:r>
            <a:r>
              <a:rPr lang="en-US" sz="2400" dirty="0" smtClean="0"/>
              <a:t>Printer</a:t>
            </a:r>
            <a:endParaRPr lang="en-US" sz="1800" dirty="0" smtClean="0"/>
          </a:p>
          <a:p>
            <a:pPr lvl="1"/>
            <a:r>
              <a:rPr lang="th-TH" sz="2400" dirty="0" smtClean="0"/>
              <a:t>รายการ </a:t>
            </a:r>
            <a:r>
              <a:rPr lang="en-US" sz="2400" dirty="0" smtClean="0"/>
              <a:t>UPS</a:t>
            </a:r>
            <a:endParaRPr lang="en-US" sz="1800" dirty="0" smtClean="0"/>
          </a:p>
          <a:p>
            <a:pPr lvl="1"/>
            <a:r>
              <a:rPr lang="th-TH" sz="2400" dirty="0" smtClean="0"/>
              <a:t>รายการ </a:t>
            </a:r>
            <a:r>
              <a:rPr lang="en-US" sz="2400" dirty="0" smtClean="0"/>
              <a:t>Scanner</a:t>
            </a:r>
            <a:endParaRPr lang="en-US" sz="1800" dirty="0" smtClean="0"/>
          </a:p>
          <a:p>
            <a:pPr lvl="1"/>
            <a:r>
              <a:rPr lang="th-TH" sz="2400" dirty="0" smtClean="0"/>
              <a:t>รายการ </a:t>
            </a:r>
            <a:r>
              <a:rPr lang="en-US" sz="2400" dirty="0" smtClean="0"/>
              <a:t>Projector</a:t>
            </a:r>
            <a:endParaRPr lang="en-US" sz="1800" dirty="0" smtClean="0"/>
          </a:p>
          <a:p>
            <a:pPr lvl="1"/>
            <a:r>
              <a:rPr lang="th-TH" sz="2400" dirty="0" smtClean="0"/>
              <a:t>รายการ </a:t>
            </a:r>
            <a:r>
              <a:rPr lang="en-US" sz="2400" dirty="0" smtClean="0"/>
              <a:t>Windows</a:t>
            </a:r>
            <a:endParaRPr lang="en-US" sz="1800" dirty="0" smtClean="0"/>
          </a:p>
          <a:p>
            <a:pPr lvl="1"/>
            <a:r>
              <a:rPr lang="th-TH" sz="2400" dirty="0" smtClean="0"/>
              <a:t>รายการ </a:t>
            </a:r>
            <a:r>
              <a:rPr lang="en-US" sz="2400" dirty="0" smtClean="0"/>
              <a:t>Microsoft Office</a:t>
            </a:r>
            <a:endParaRPr lang="en-US" sz="1800" dirty="0" smtClean="0"/>
          </a:p>
          <a:p>
            <a:pPr lvl="1"/>
            <a:r>
              <a:rPr lang="th-TH" sz="2400" dirty="0" smtClean="0"/>
              <a:t>รายการ </a:t>
            </a:r>
            <a:r>
              <a:rPr lang="en-US" sz="2400" dirty="0" smtClean="0"/>
              <a:t>Program </a:t>
            </a:r>
            <a:r>
              <a:rPr lang="th-TH" sz="2400" dirty="0" smtClean="0"/>
              <a:t>อื่นๆ</a:t>
            </a:r>
            <a:endParaRPr lang="en-US" sz="1800" dirty="0" smtClean="0"/>
          </a:p>
          <a:p>
            <a:pPr lvl="1"/>
            <a:r>
              <a:rPr lang="th-TH" sz="2400" dirty="0" smtClean="0"/>
              <a:t>รายการสินทรัพย์อื่นๆ</a:t>
            </a:r>
            <a:endParaRPr lang="en-US" sz="1800" dirty="0" smtClean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3857620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2857488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4429124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Action Button: Return 6">
            <a:hlinkClick r:id="rId3" action="ppaction://hlinksldjump" highlightClick="1"/>
          </p:cNvPr>
          <p:cNvSpPr/>
          <p:nvPr/>
        </p:nvSpPr>
        <p:spPr>
          <a:xfrm>
            <a:off x="3357554" y="5857892"/>
            <a:ext cx="357190" cy="50006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5754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ตัวอย่าง</a:t>
            </a:r>
            <a:endParaRPr lang="th-TH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5900750" cy="428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3857620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2857488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4429124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Action Button: Return 6">
            <a:hlinkClick r:id="rId4" action="ppaction://hlinksldjump" highlightClick="1"/>
          </p:cNvPr>
          <p:cNvSpPr/>
          <p:nvPr/>
        </p:nvSpPr>
        <p:spPr>
          <a:xfrm>
            <a:off x="3357554" y="5857892"/>
            <a:ext cx="357190" cy="50006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r>
              <a:rPr lang="th-TH" dirty="0" smtClean="0"/>
              <a:t>ค้นหาสินทรัพย์</a:t>
            </a:r>
            <a:endParaRPr lang="th-TH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71546"/>
            <a:ext cx="587692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3857620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2857488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4429124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Action Button: Return 6">
            <a:hlinkClick r:id="rId4" action="ppaction://hlinksldjump" highlightClick="1"/>
          </p:cNvPr>
          <p:cNvSpPr/>
          <p:nvPr/>
        </p:nvSpPr>
        <p:spPr>
          <a:xfrm>
            <a:off x="3357554" y="5857892"/>
            <a:ext cx="357190" cy="50006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รายการย้ายสินทรัพย์</a:t>
            </a:r>
            <a:endParaRPr lang="th-TH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7381875" cy="378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3857620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2857488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4429124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Action Button: Return 6">
            <a:hlinkClick r:id="rId4" action="ppaction://hlinksldjump" highlightClick="1"/>
          </p:cNvPr>
          <p:cNvSpPr/>
          <p:nvPr/>
        </p:nvSpPr>
        <p:spPr>
          <a:xfrm>
            <a:off x="3357554" y="5857892"/>
            <a:ext cx="357190" cy="50006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รายการตัดสินทรัพย์</a:t>
            </a:r>
            <a:endParaRPr lang="th-TH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7239000" cy="405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3857620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2857488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4429124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Action Button: Return 6">
            <a:hlinkClick r:id="rId4" action="ppaction://hlinksldjump" highlightClick="1"/>
          </p:cNvPr>
          <p:cNvSpPr/>
          <p:nvPr/>
        </p:nvSpPr>
        <p:spPr>
          <a:xfrm>
            <a:off x="3357554" y="5857892"/>
            <a:ext cx="357190" cy="50006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ความเชื่อมโยงของสินทรัพย์ กับ บุคคล</a:t>
            </a:r>
            <a:endParaRPr lang="th-TH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7401" y="928671"/>
            <a:ext cx="6938597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3857620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2857488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4429124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Action Button: Return 6">
            <a:hlinkClick r:id="rId4" action="ppaction://hlinksldjump" highlightClick="1"/>
          </p:cNvPr>
          <p:cNvSpPr/>
          <p:nvPr/>
        </p:nvSpPr>
        <p:spPr>
          <a:xfrm>
            <a:off x="3357554" y="5857892"/>
            <a:ext cx="357190" cy="50006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5754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ความเชื่อมโยงของสินทรัพย์ กับ บุคคล (ต่อ)</a:t>
            </a:r>
            <a:endParaRPr lang="th-TH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08327" y="714375"/>
            <a:ext cx="6336746" cy="464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3857620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2857488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4429124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Action Button: Return 6">
            <a:hlinkClick r:id="rId4" action="ppaction://hlinksldjump" highlightClick="1"/>
          </p:cNvPr>
          <p:cNvSpPr/>
          <p:nvPr/>
        </p:nvSpPr>
        <p:spPr>
          <a:xfrm>
            <a:off x="3357554" y="5857892"/>
            <a:ext cx="357190" cy="50006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Angsana New" pitchFamily="18" charset="-34"/>
                <a:cs typeface="Angsana New" pitchFamily="18" charset="-34"/>
              </a:rPr>
              <a:t>IT Service </a:t>
            </a:r>
            <a:r>
              <a:rPr lang="th-TH" sz="4400" dirty="0" smtClean="0">
                <a:latin typeface="Angsana New" pitchFamily="18" charset="-34"/>
                <a:cs typeface="Angsana New" pitchFamily="18" charset="-34"/>
              </a:rPr>
              <a:t>ระบบเดิม</a:t>
            </a:r>
            <a:endParaRPr lang="th-TH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6481860" cy="484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3643306" y="6000768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3143240" y="6000768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4286248" y="6000768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94316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ความเชื่อมโยงของสินทรัพย์ กับ บุคคล (ต่อ)</a:t>
            </a:r>
            <a:endParaRPr lang="th-TH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02224" y="785813"/>
            <a:ext cx="6348951" cy="478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3857620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2857488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4429124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Action Button: Return 6">
            <a:hlinkClick r:id="rId4" action="ppaction://hlinksldjump" highlightClick="1"/>
          </p:cNvPr>
          <p:cNvSpPr/>
          <p:nvPr/>
        </p:nvSpPr>
        <p:spPr>
          <a:xfrm>
            <a:off x="3357554" y="5857892"/>
            <a:ext cx="357190" cy="50006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5754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ความเชื่อมโยงของสินทรัพย์ กับ บุคคล (ต่อ)</a:t>
            </a:r>
            <a:endParaRPr lang="th-TH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0"/>
            <a:ext cx="7239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3857620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2857488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4429124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Action Button: Return 6">
            <a:hlinkClick r:id="rId4" action="ppaction://hlinksldjump" highlightClick="1"/>
          </p:cNvPr>
          <p:cNvSpPr/>
          <p:nvPr/>
        </p:nvSpPr>
        <p:spPr>
          <a:xfrm>
            <a:off x="3357554" y="5857892"/>
            <a:ext cx="357190" cy="50006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Domain Name &amp; Hosting</a:t>
            </a:r>
            <a:endParaRPr lang="th-TH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3857620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2857488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4429124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Action Button: Return 6">
            <a:hlinkClick r:id="rId3" action="ppaction://hlinksldjump" highlightClick="1"/>
          </p:cNvPr>
          <p:cNvSpPr/>
          <p:nvPr/>
        </p:nvSpPr>
        <p:spPr>
          <a:xfrm>
            <a:off x="3357554" y="5857892"/>
            <a:ext cx="357190" cy="50006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28662" y="857232"/>
            <a:ext cx="614366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57231"/>
            <a:ext cx="5715040" cy="522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Domain Name &amp; Hosting</a:t>
            </a:r>
            <a:endParaRPr lang="th-TH" dirty="0"/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3857620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2857488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4429124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Action Button: Return 8">
            <a:hlinkClick r:id="rId4" action="ppaction://hlinksldjump" highlightClick="1"/>
          </p:cNvPr>
          <p:cNvSpPr/>
          <p:nvPr/>
        </p:nvSpPr>
        <p:spPr>
          <a:xfrm>
            <a:off x="3357554" y="5857892"/>
            <a:ext cx="357190" cy="50006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rmAutofit fontScale="90000"/>
          </a:bodyPr>
          <a:lstStyle/>
          <a:p>
            <a:r>
              <a:rPr lang="th-TH" sz="4000" dirty="0" smtClean="0"/>
              <a:t>ระบบจัดการคลังสินค้าของไอที </a:t>
            </a:r>
            <a:r>
              <a:rPr lang="en-US" sz="3200" dirty="0" smtClean="0"/>
              <a:t>(Stock IT)</a:t>
            </a:r>
            <a:endParaRPr lang="th-TH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7239000" cy="270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3857620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2857488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4429124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Action Button: Return 6">
            <a:hlinkClick r:id="rId4" action="ppaction://hlinksldjump" highlightClick="1"/>
          </p:cNvPr>
          <p:cNvSpPr/>
          <p:nvPr/>
        </p:nvSpPr>
        <p:spPr>
          <a:xfrm>
            <a:off x="3357554" y="5857892"/>
            <a:ext cx="357190" cy="50006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5754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รายงานความเคลื่อนไหวของสินค้าไอที</a:t>
            </a:r>
            <a:endParaRPr lang="th-TH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723900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429132"/>
            <a:ext cx="464347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ction Button: Home 4">
            <a:hlinkClick r:id="rId4" action="ppaction://hlinksldjump" highlightClick="1"/>
          </p:cNvPr>
          <p:cNvSpPr/>
          <p:nvPr/>
        </p:nvSpPr>
        <p:spPr>
          <a:xfrm>
            <a:off x="3857620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2857488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4429124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Action Button: Return 7">
            <a:hlinkClick r:id="rId5" action="ppaction://hlinksldjump" highlightClick="1"/>
          </p:cNvPr>
          <p:cNvSpPr/>
          <p:nvPr/>
        </p:nvSpPr>
        <p:spPr>
          <a:xfrm>
            <a:off x="3357554" y="5857892"/>
            <a:ext cx="357190" cy="50006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5754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บริการรับแจ้งทางโทรศัพท์</a:t>
            </a:r>
            <a:endParaRPr lang="th-TH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3" y="1214422"/>
            <a:ext cx="4559321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3857620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2857488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4429124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Action Button: Return 9">
            <a:hlinkClick r:id="rId4" action="ppaction://hlinksldjump" highlightClick="1"/>
          </p:cNvPr>
          <p:cNvSpPr/>
          <p:nvPr/>
        </p:nvSpPr>
        <p:spPr>
          <a:xfrm>
            <a:off x="3357554" y="5857892"/>
            <a:ext cx="357190" cy="50006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บริการรับแจ้งทางโทรศัพท์ (ต่อ)</a:t>
            </a:r>
            <a:endParaRPr lang="th-TH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60010" y="1609725"/>
            <a:ext cx="5433379" cy="389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3857620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2857488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4429124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Action Button: Return 7">
            <a:hlinkClick r:id="rId4" action="ppaction://hlinksldjump" highlightClick="1"/>
          </p:cNvPr>
          <p:cNvSpPr/>
          <p:nvPr/>
        </p:nvSpPr>
        <p:spPr>
          <a:xfrm>
            <a:off x="3357554" y="5857892"/>
            <a:ext cx="357190" cy="50006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rmAutofit/>
          </a:bodyPr>
          <a:lstStyle/>
          <a:p>
            <a:r>
              <a:rPr lang="th-TH" dirty="0" smtClean="0"/>
              <a:t>บริการรับแจ้งทางโทรศัพท์ (ต่อ)</a:t>
            </a:r>
            <a:endParaRPr lang="th-TH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0"/>
            <a:ext cx="710510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3857620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2857488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4429124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Action Button: Return 7">
            <a:hlinkClick r:id="rId4" action="ppaction://hlinksldjump" highlightClick="1"/>
          </p:cNvPr>
          <p:cNvSpPr/>
          <p:nvPr/>
        </p:nvSpPr>
        <p:spPr>
          <a:xfrm>
            <a:off x="3357554" y="5857892"/>
            <a:ext cx="357190" cy="50006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94316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ผู้เกี่ยวข้องกับระบบ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7239000" cy="5598504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User =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ผู้ใช้งานระบบ สามารถทำการแจ้งบริการ แก้ไข และ ยกเลิกใบแจ้งบริการของตัวเอง รวมไปถึง แก้ไขประวัติส่วนตัว และ เรียกดูรายการสินทรัพย์ในความรับผิดชอบ รวมไปถึง สืบค้นประวัติการแจ้งบริการของตัวเองได้</a:t>
            </a:r>
          </a:p>
          <a:p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Mod =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ผู้บริหารผู้ใช้งาน สามารถทำการแจ้งบริการได้เหมือน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User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แต่จะมีสิทธิ์ในการอนุมัติใบแจ้งของผู้ใช้งานในฝ่าย รวมถึงดูประวัติการแจ้งบริการของผู้ใช้งานที่ท่านดูแลอยู่ได้ด้วย</a:t>
            </a:r>
          </a:p>
          <a:p>
            <a:r>
              <a:rPr lang="en-US" sz="2400" dirty="0" err="1" smtClean="0">
                <a:latin typeface="Angsana New" pitchFamily="18" charset="-34"/>
                <a:cs typeface="Angsana New" pitchFamily="18" charset="-34"/>
              </a:rPr>
              <a:t>ModIT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=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ผู้จัดการส่วนไอที สามารถทำการแจ้งบริการได้ และ จะทำการอนุมัติใบแจ้งบริการร่วมกับ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Mod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และเป็นผู้เลือกว่าจะให้เจ้าหน้าที่ไอที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400" dirty="0" err="1" smtClean="0">
                <a:latin typeface="Angsana New" pitchFamily="18" charset="-34"/>
                <a:cs typeface="Angsana New" pitchFamily="18" charset="-34"/>
              </a:rPr>
              <a:t>UserIT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คนใดจะเป็นผู้รับผิดชอบใบงาน</a:t>
            </a:r>
          </a:p>
          <a:p>
            <a:r>
              <a:rPr lang="en-US" sz="2400" dirty="0" err="1" smtClean="0">
                <a:latin typeface="Angsana New" pitchFamily="18" charset="-34"/>
                <a:cs typeface="Angsana New" pitchFamily="18" charset="-34"/>
              </a:rPr>
              <a:t>UserIT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=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เจ้าหน้าที่ไอที สามารถทำการแจ้งบริการได้ และจะเป็นผู้บันทึกการทำงานลงไปในแต่ละใบแจ้งบริการ</a:t>
            </a:r>
          </a:p>
          <a:p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Admin =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ผู้ดูแลระบบ จะเห็น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Log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การทำงานของระบบทั้งหมด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3714744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3286116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4214810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Angsana New" pitchFamily="18" charset="-34"/>
                <a:cs typeface="Angsana New" pitchFamily="18" charset="-34"/>
              </a:rPr>
              <a:t>IT Service </a:t>
            </a:r>
            <a:r>
              <a:rPr lang="th-TH" sz="4400" dirty="0" smtClean="0">
                <a:latin typeface="Angsana New" pitchFamily="18" charset="-34"/>
                <a:cs typeface="Angsana New" pitchFamily="18" charset="-34"/>
              </a:rPr>
              <a:t>ระบบเดิม</a:t>
            </a:r>
            <a:endParaRPr lang="th-TH" sz="4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6329378" cy="447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3714744" y="5929330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3214678" y="5929330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4357686" y="5929330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rmAutofit fontScale="90000"/>
          </a:bodyPr>
          <a:lstStyle/>
          <a:p>
            <a:r>
              <a:rPr lang="th-TH" sz="4000" dirty="0" smtClean="0"/>
              <a:t>ประเภทการแจ้งบริการ</a:t>
            </a:r>
            <a:endParaRPr lang="th-TH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7239000" cy="36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34" y="1714488"/>
            <a:ext cx="72152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h-TH" dirty="0" smtClean="0"/>
              <a:t>แจ้งซ่อม</a:t>
            </a:r>
          </a:p>
          <a:p>
            <a:pPr>
              <a:buFont typeface="Wingdings" pitchFamily="2" charset="2"/>
              <a:buChar char="v"/>
            </a:pPr>
            <a:r>
              <a:rPr lang="th-TH" dirty="0" smtClean="0"/>
              <a:t>แจ้งติดตั้ง</a:t>
            </a:r>
          </a:p>
          <a:p>
            <a:pPr>
              <a:buFont typeface="Wingdings" pitchFamily="2" charset="2"/>
              <a:buChar char="v"/>
            </a:pPr>
            <a:r>
              <a:rPr lang="th-TH" dirty="0" smtClean="0"/>
              <a:t>แจ้งสั่งซื้อ</a:t>
            </a:r>
          </a:p>
          <a:p>
            <a:pPr>
              <a:buFont typeface="Wingdings" pitchFamily="2" charset="2"/>
              <a:buChar char="v"/>
            </a:pPr>
            <a:r>
              <a:rPr lang="th-TH" dirty="0" smtClean="0"/>
              <a:t>แจ้งสั่งจ้าง</a:t>
            </a:r>
          </a:p>
          <a:p>
            <a:pPr>
              <a:buFont typeface="Wingdings" pitchFamily="2" charset="2"/>
              <a:buChar char="v"/>
            </a:pPr>
            <a:r>
              <a:rPr lang="th-TH" dirty="0" smtClean="0"/>
              <a:t>แจ้งพัฒนา / แก้ไขโปรแกรมและเวปไซค์</a:t>
            </a:r>
          </a:p>
          <a:p>
            <a:pPr>
              <a:buFont typeface="Wingdings" pitchFamily="2" charset="2"/>
              <a:buChar char="v"/>
            </a:pPr>
            <a:r>
              <a:rPr lang="th-TH" dirty="0" smtClean="0"/>
              <a:t>แจ้งเบิกอุปกรณ์ไอที</a:t>
            </a:r>
          </a:p>
          <a:p>
            <a:pPr>
              <a:buFont typeface="Wingdings" pitchFamily="2" charset="2"/>
              <a:buChar char="v"/>
            </a:pPr>
            <a:r>
              <a:rPr lang="th-TH" dirty="0" smtClean="0"/>
              <a:t>แจ้งยืมอุปกรณ์ไอที</a:t>
            </a:r>
            <a:endParaRPr lang="th-TH" dirty="0"/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3714744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3286116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4214810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7498080" cy="785818"/>
          </a:xfrm>
        </p:spPr>
        <p:txBody>
          <a:bodyPr/>
          <a:lstStyle/>
          <a:p>
            <a:r>
              <a:rPr lang="th-TH" dirty="0" smtClean="0"/>
              <a:t>งานซ่อม</a:t>
            </a:r>
            <a:endParaRPr lang="th-TH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4282" y="1071546"/>
            <a:ext cx="7498080" cy="4800600"/>
          </a:xfrm>
        </p:spPr>
        <p:txBody>
          <a:bodyPr>
            <a:normAutofit fontScale="77500" lnSpcReduction="20000"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หมายถึง งานบริการแก้ไขปัญหาซ่อมแซม หรือ ตรวจสอบปัญหาของโปรแกรม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(Software)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หรือ อุปกรณ์ทางด้านไอที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(Hardware)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ที่ไม่สามารถใช้งานได้ตามปกติ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i="1" u="sng" dirty="0" smtClean="0">
                <a:latin typeface="Angsana New" pitchFamily="18" charset="-34"/>
                <a:cs typeface="Angsana New" pitchFamily="18" charset="-34"/>
              </a:rPr>
              <a:t>ตัวอย่าง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เข้าโปรแกรม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Windows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ไม่ได้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ไม่สามารถสั่งพิมพ์ได้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ไม่สามารถเข้าใช้งาน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Folder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ที่มีสิทธิเข้าถึงได้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ไม่ได้รับ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E-mail</a:t>
            </a:r>
          </a:p>
          <a:p>
            <a:pPr lvl="1"/>
            <a:r>
              <a:rPr lang="en-US" dirty="0" smtClean="0">
                <a:latin typeface="Angsana New" pitchFamily="18" charset="-34"/>
                <a:cs typeface="Angsana New" pitchFamily="18" charset="-34"/>
              </a:rPr>
              <a:t>E-mail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เปิดอ่านไม่ได้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ไม่สามารถเปิดเครื่องได้ ไฟไม่เข้า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เครื่องพิมพ์ไม่ทำงาน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สาย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LAN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ขาด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เข้า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Network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ไม่ได้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เชื่อมต่อ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Internet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ไม่ได้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เครื่องทำงานผิดปกติ โปรแกรมสแกนไวรัสฟ้องว่าติดไวรัส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en-US" dirty="0" smtClean="0">
                <a:latin typeface="Angsana New" pitchFamily="18" charset="-34"/>
                <a:cs typeface="Angsana New" pitchFamily="18" charset="-34"/>
              </a:rPr>
              <a:t>UPS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ไม่สำรองไฟ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เครื่องพิมพ์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Barcode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มีปัญหา พิมพ์ไม่ชัดเจน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3714744" y="6000768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3286116" y="6000768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4214810" y="6000768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7498080" cy="857256"/>
          </a:xfrm>
        </p:spPr>
        <p:txBody>
          <a:bodyPr/>
          <a:lstStyle/>
          <a:p>
            <a:r>
              <a:rPr lang="th-TH" dirty="0" smtClean="0"/>
              <a:t>งานติดตั้ง</a:t>
            </a:r>
            <a:endParaRPr lang="th-TH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5720" y="1458890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		หมายถึง งานบริการขอให้ติดตั้งโปรแกรมที่ไม่มีในเครื่อง 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,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 งานแจ้งบริการขอให้เพิ่มสิทธิการเข้าถึงข้อมูลใน 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Server 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กลาง 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,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งานแ จ้งบริการขอเพิ่ม หรือ ลบ 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Folder 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กลาง 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,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 ขอติดตั้ง 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Driver Printer</a:t>
            </a:r>
          </a:p>
          <a:p>
            <a:pPr>
              <a:buNone/>
            </a:pP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             </a:t>
            </a:r>
            <a:r>
              <a:rPr lang="th-TH" sz="2000" i="1" u="sng" dirty="0" smtClean="0">
                <a:latin typeface="Angsana New" pitchFamily="18" charset="-34"/>
                <a:cs typeface="Angsana New" pitchFamily="18" charset="-34"/>
              </a:rPr>
              <a:t>ตัวอย่าง</a:t>
            </a:r>
            <a:endParaRPr lang="en-US" sz="2000" dirty="0" smtClean="0">
              <a:latin typeface="Angsana New" pitchFamily="18" charset="-34"/>
              <a:cs typeface="Angsana New" pitchFamily="18" charset="-34"/>
            </a:endParaRPr>
          </a:p>
          <a:p>
            <a:pPr lvl="1">
              <a:buFont typeface="Wingdings" pitchFamily="2" charset="2"/>
              <a:buChar char="§"/>
            </a:pPr>
            <a:r>
              <a:rPr lang="th-TH" sz="1700" dirty="0" smtClean="0">
                <a:latin typeface="Angsana New" pitchFamily="18" charset="-34"/>
                <a:cs typeface="Angsana New" pitchFamily="18" charset="-34"/>
              </a:rPr>
              <a:t>ขอติดตั้งโปรแกรม </a:t>
            </a:r>
            <a:r>
              <a:rPr lang="en-US" sz="1700" dirty="0" smtClean="0">
                <a:latin typeface="Angsana New" pitchFamily="18" charset="-34"/>
                <a:cs typeface="Angsana New" pitchFamily="18" charset="-34"/>
              </a:rPr>
              <a:t>Create PDF</a:t>
            </a:r>
          </a:p>
          <a:p>
            <a:pPr lvl="1">
              <a:buFont typeface="Wingdings" pitchFamily="2" charset="2"/>
              <a:buChar char="§"/>
            </a:pPr>
            <a:r>
              <a:rPr lang="th-TH" sz="1700" dirty="0" smtClean="0">
                <a:latin typeface="Angsana New" pitchFamily="18" charset="-34"/>
                <a:cs typeface="Angsana New" pitchFamily="18" charset="-34"/>
              </a:rPr>
              <a:t>ขอติดตั้งโปรแกรม </a:t>
            </a:r>
            <a:r>
              <a:rPr lang="en-US" sz="1700" dirty="0" smtClean="0">
                <a:latin typeface="Angsana New" pitchFamily="18" charset="-34"/>
                <a:cs typeface="Angsana New" pitchFamily="18" charset="-34"/>
              </a:rPr>
              <a:t>Open Office</a:t>
            </a:r>
            <a:endParaRPr lang="th-TH" sz="1700" dirty="0" smtClean="0">
              <a:latin typeface="Angsana New" pitchFamily="18" charset="-34"/>
              <a:cs typeface="Angsana New" pitchFamily="18" charset="-34"/>
            </a:endParaRPr>
          </a:p>
          <a:p>
            <a:pPr lvl="1">
              <a:buFont typeface="Wingdings" pitchFamily="2" charset="2"/>
              <a:buChar char="§"/>
            </a:pPr>
            <a:r>
              <a:rPr lang="th-TH" sz="1700" dirty="0" smtClean="0">
                <a:latin typeface="Angsana New" pitchFamily="18" charset="-34"/>
                <a:cs typeface="Angsana New" pitchFamily="18" charset="-34"/>
              </a:rPr>
              <a:t>ขอเพิ่ม </a:t>
            </a:r>
            <a:r>
              <a:rPr lang="en-US" sz="1700" dirty="0" smtClean="0">
                <a:latin typeface="Angsana New" pitchFamily="18" charset="-34"/>
                <a:cs typeface="Angsana New" pitchFamily="18" charset="-34"/>
              </a:rPr>
              <a:t>Folder </a:t>
            </a:r>
            <a:r>
              <a:rPr lang="th-TH" sz="1700" dirty="0" smtClean="0">
                <a:latin typeface="Angsana New" pitchFamily="18" charset="-34"/>
                <a:cs typeface="Angsana New" pitchFamily="18" charset="-34"/>
              </a:rPr>
              <a:t>ชื่อ </a:t>
            </a:r>
            <a:r>
              <a:rPr lang="en-US" sz="1700" dirty="0" smtClean="0">
                <a:latin typeface="Angsana New" pitchFamily="18" charset="-34"/>
                <a:cs typeface="Angsana New" pitchFamily="18" charset="-34"/>
              </a:rPr>
              <a:t>IT-Service </a:t>
            </a:r>
            <a:r>
              <a:rPr lang="th-TH" sz="1700" dirty="0" smtClean="0">
                <a:latin typeface="Angsana New" pitchFamily="18" charset="-34"/>
                <a:cs typeface="Angsana New" pitchFamily="18" charset="-34"/>
              </a:rPr>
              <a:t>ใน </a:t>
            </a:r>
            <a:r>
              <a:rPr lang="en-US" sz="1700" dirty="0" smtClean="0">
                <a:latin typeface="Angsana New" pitchFamily="18" charset="-34"/>
                <a:cs typeface="Angsana New" pitchFamily="18" charset="-34"/>
              </a:rPr>
              <a:t>Folder IT </a:t>
            </a:r>
            <a:r>
              <a:rPr lang="th-TH" sz="1700" dirty="0" smtClean="0">
                <a:latin typeface="Angsana New" pitchFamily="18" charset="-34"/>
                <a:cs typeface="Angsana New" pitchFamily="18" charset="-34"/>
              </a:rPr>
              <a:t>โดยให้นาย ก</a:t>
            </a:r>
            <a:r>
              <a:rPr lang="en-US" sz="1700" dirty="0" smtClean="0">
                <a:latin typeface="Angsana New" pitchFamily="18" charset="-34"/>
                <a:cs typeface="Angsana New" pitchFamily="18" charset="-34"/>
              </a:rPr>
              <a:t>.</a:t>
            </a:r>
            <a:r>
              <a:rPr lang="th-TH" sz="1700" dirty="0" smtClean="0">
                <a:latin typeface="Angsana New" pitchFamily="18" charset="-34"/>
                <a:cs typeface="Angsana New" pitchFamily="18" charset="-34"/>
              </a:rPr>
              <a:t>และนาย ข. มีสิทธิในการใช้งาน</a:t>
            </a:r>
            <a:endParaRPr lang="en-US" sz="1700" dirty="0" smtClean="0">
              <a:latin typeface="Angsana New" pitchFamily="18" charset="-34"/>
              <a:cs typeface="Angsana New" pitchFamily="18" charset="-34"/>
            </a:endParaRPr>
          </a:p>
          <a:p>
            <a:pPr lvl="1">
              <a:buFont typeface="Wingdings" pitchFamily="2" charset="2"/>
              <a:buChar char="§"/>
            </a:pPr>
            <a:r>
              <a:rPr lang="th-TH" sz="1700" dirty="0" smtClean="0">
                <a:latin typeface="Angsana New" pitchFamily="18" charset="-34"/>
                <a:cs typeface="Angsana New" pitchFamily="18" charset="-34"/>
              </a:rPr>
              <a:t>ขอติดตั้ง </a:t>
            </a:r>
            <a:r>
              <a:rPr lang="en-US" sz="1700" dirty="0" smtClean="0">
                <a:latin typeface="Angsana New" pitchFamily="18" charset="-34"/>
                <a:cs typeface="Angsana New" pitchFamily="18" charset="-34"/>
              </a:rPr>
              <a:t>Driver Printer HP1000Laser </a:t>
            </a:r>
            <a:r>
              <a:rPr lang="th-TH" sz="1700" dirty="0" smtClean="0">
                <a:latin typeface="Angsana New" pitchFamily="18" charset="-34"/>
                <a:cs typeface="Angsana New" pitchFamily="18" charset="-34"/>
              </a:rPr>
              <a:t>ให้กับเครื่อง </a:t>
            </a:r>
            <a:r>
              <a:rPr lang="en-US" sz="1700" dirty="0" smtClean="0">
                <a:latin typeface="Angsana New" pitchFamily="18" charset="-34"/>
                <a:cs typeface="Angsana New" pitchFamily="18" charset="-34"/>
              </a:rPr>
              <a:t>QC-PN01</a:t>
            </a:r>
          </a:p>
          <a:p>
            <a:pPr lvl="1">
              <a:buFont typeface="Wingdings" pitchFamily="2" charset="2"/>
              <a:buChar char="§"/>
            </a:pPr>
            <a:r>
              <a:rPr lang="th-TH" sz="1700" dirty="0" smtClean="0">
                <a:latin typeface="Angsana New" pitchFamily="18" charset="-34"/>
                <a:cs typeface="Angsana New" pitchFamily="18" charset="-34"/>
              </a:rPr>
              <a:t>ขอติดตั้ง </a:t>
            </a:r>
            <a:r>
              <a:rPr lang="en-US" sz="1700" dirty="0" smtClean="0">
                <a:latin typeface="Angsana New" pitchFamily="18" charset="-34"/>
                <a:cs typeface="Angsana New" pitchFamily="18" charset="-34"/>
              </a:rPr>
              <a:t>Driver Scanner </a:t>
            </a:r>
            <a:r>
              <a:rPr lang="th-TH" sz="1700" dirty="0" smtClean="0">
                <a:latin typeface="Angsana New" pitchFamily="18" charset="-34"/>
                <a:cs typeface="Angsana New" pitchFamily="18" charset="-34"/>
              </a:rPr>
              <a:t>ให้เครื่อง </a:t>
            </a:r>
            <a:r>
              <a:rPr lang="en-US" sz="1700" dirty="0" smtClean="0">
                <a:latin typeface="Angsana New" pitchFamily="18" charset="-34"/>
                <a:cs typeface="Angsana New" pitchFamily="18" charset="-34"/>
              </a:rPr>
              <a:t>MK01</a:t>
            </a:r>
          </a:p>
          <a:p>
            <a:pPr lvl="1">
              <a:buFont typeface="Wingdings" pitchFamily="2" charset="2"/>
              <a:buChar char="§"/>
            </a:pPr>
            <a:r>
              <a:rPr lang="th-TH" sz="1700" dirty="0" smtClean="0">
                <a:latin typeface="Angsana New" pitchFamily="18" charset="-34"/>
                <a:cs typeface="Angsana New" pitchFamily="18" charset="-34"/>
              </a:rPr>
              <a:t>ขอติดตั้งโปรแกรมเงินเดือนให้เจ้าหน้าที่ </a:t>
            </a:r>
            <a:r>
              <a:rPr lang="en-US" sz="1700" dirty="0" smtClean="0">
                <a:latin typeface="Angsana New" pitchFamily="18" charset="-34"/>
                <a:cs typeface="Angsana New" pitchFamily="18" charset="-34"/>
              </a:rPr>
              <a:t>FA </a:t>
            </a:r>
            <a:r>
              <a:rPr lang="th-TH" sz="1700" dirty="0" smtClean="0">
                <a:latin typeface="Angsana New" pitchFamily="18" charset="-34"/>
                <a:cs typeface="Angsana New" pitchFamily="18" charset="-34"/>
              </a:rPr>
              <a:t>คนใหม่ ที่เครื่อง </a:t>
            </a:r>
            <a:r>
              <a:rPr lang="en-US" sz="1700" dirty="0" smtClean="0">
                <a:latin typeface="Angsana New" pitchFamily="18" charset="-34"/>
                <a:cs typeface="Angsana New" pitchFamily="18" charset="-34"/>
              </a:rPr>
              <a:t>FA02</a:t>
            </a:r>
          </a:p>
          <a:p>
            <a:pPr lvl="1">
              <a:buFont typeface="Wingdings" pitchFamily="2" charset="2"/>
              <a:buChar char="§"/>
            </a:pPr>
            <a:r>
              <a:rPr lang="th-TH" sz="1700" dirty="0" smtClean="0">
                <a:latin typeface="Angsana New" pitchFamily="18" charset="-34"/>
                <a:cs typeface="Angsana New" pitchFamily="18" charset="-34"/>
              </a:rPr>
              <a:t>ขอเพิ่มสิทธิการเข้าถึง </a:t>
            </a:r>
            <a:r>
              <a:rPr lang="en-US" sz="1700" dirty="0" smtClean="0">
                <a:latin typeface="Angsana New" pitchFamily="18" charset="-34"/>
                <a:cs typeface="Angsana New" pitchFamily="18" charset="-34"/>
              </a:rPr>
              <a:t>Folder MK </a:t>
            </a:r>
            <a:r>
              <a:rPr lang="th-TH" sz="1700" dirty="0" smtClean="0">
                <a:latin typeface="Angsana New" pitchFamily="18" charset="-34"/>
                <a:cs typeface="Angsana New" pitchFamily="18" charset="-34"/>
              </a:rPr>
              <a:t>ให้กับเจ้าหน้าที่ </a:t>
            </a:r>
            <a:r>
              <a:rPr lang="en-US" sz="1700" dirty="0" smtClean="0">
                <a:latin typeface="Angsana New" pitchFamily="18" charset="-34"/>
                <a:cs typeface="Angsana New" pitchFamily="18" charset="-34"/>
              </a:rPr>
              <a:t>MK </a:t>
            </a:r>
            <a:r>
              <a:rPr lang="th-TH" sz="1700" dirty="0" smtClean="0">
                <a:latin typeface="Angsana New" pitchFamily="18" charset="-34"/>
                <a:cs typeface="Angsana New" pitchFamily="18" charset="-34"/>
              </a:rPr>
              <a:t>คนใหม่</a:t>
            </a:r>
            <a:endParaRPr lang="en-US" sz="1700" dirty="0" smtClean="0">
              <a:latin typeface="Angsana New" pitchFamily="18" charset="-34"/>
              <a:cs typeface="Angsana New" pitchFamily="18" charset="-34"/>
            </a:endParaRPr>
          </a:p>
          <a:p>
            <a:pPr lvl="1">
              <a:buFont typeface="Wingdings" pitchFamily="2" charset="2"/>
              <a:buChar char="§"/>
            </a:pPr>
            <a:r>
              <a:rPr lang="th-TH" sz="1700" dirty="0" smtClean="0">
                <a:latin typeface="Angsana New" pitchFamily="18" charset="-34"/>
                <a:cs typeface="Angsana New" pitchFamily="18" charset="-34"/>
              </a:rPr>
              <a:t>ขอเพิ่ม </a:t>
            </a:r>
            <a:r>
              <a:rPr lang="en-US" sz="1700" dirty="0" smtClean="0">
                <a:latin typeface="Angsana New" pitchFamily="18" charset="-34"/>
                <a:cs typeface="Angsana New" pitchFamily="18" charset="-34"/>
              </a:rPr>
              <a:t>E-mail </a:t>
            </a:r>
            <a:r>
              <a:rPr lang="th-TH" sz="1700" dirty="0" smtClean="0">
                <a:latin typeface="Angsana New" pitchFamily="18" charset="-34"/>
                <a:cs typeface="Angsana New" pitchFamily="18" charset="-34"/>
              </a:rPr>
              <a:t>ชื่อ </a:t>
            </a:r>
            <a:r>
              <a:rPr lang="en-US" sz="1700" dirty="0" smtClean="0">
                <a:latin typeface="Angsana New" pitchFamily="18" charset="-34"/>
                <a:cs typeface="Angsana New" pitchFamily="18" charset="-34"/>
              </a:rPr>
              <a:t>Moopin@requality.com </a:t>
            </a:r>
            <a:r>
              <a:rPr lang="th-TH" sz="1700" dirty="0" smtClean="0">
                <a:latin typeface="Angsana New" pitchFamily="18" charset="-34"/>
                <a:cs typeface="Angsana New" pitchFamily="18" charset="-34"/>
              </a:rPr>
              <a:t>ให้กับคุณ ก. ที่เครื่อง </a:t>
            </a:r>
            <a:r>
              <a:rPr lang="en-US" sz="1700" dirty="0" smtClean="0">
                <a:latin typeface="Angsana New" pitchFamily="18" charset="-34"/>
                <a:cs typeface="Angsana New" pitchFamily="18" charset="-34"/>
              </a:rPr>
              <a:t>CA04</a:t>
            </a:r>
          </a:p>
          <a:p>
            <a:pPr lvl="1">
              <a:buFont typeface="Wingdings" pitchFamily="2" charset="2"/>
              <a:buChar char="§"/>
            </a:pPr>
            <a:r>
              <a:rPr lang="th-TH" sz="1700" dirty="0" smtClean="0">
                <a:latin typeface="Angsana New" pitchFamily="18" charset="-34"/>
                <a:cs typeface="Angsana New" pitchFamily="18" charset="-34"/>
              </a:rPr>
              <a:t>ติดตั้งโปแกรม </a:t>
            </a:r>
            <a:r>
              <a:rPr lang="en-US" sz="1700" dirty="0" smtClean="0">
                <a:latin typeface="Angsana New" pitchFamily="18" charset="-34"/>
                <a:cs typeface="Angsana New" pitchFamily="18" charset="-34"/>
              </a:rPr>
              <a:t>Zip </a:t>
            </a:r>
            <a:r>
              <a:rPr lang="th-TH" sz="1700" dirty="0" smtClean="0">
                <a:latin typeface="Angsana New" pitchFamily="18" charset="-34"/>
                <a:cs typeface="Angsana New" pitchFamily="18" charset="-34"/>
              </a:rPr>
              <a:t>เงินเดือนให้กับเจ้าหน้าที่ </a:t>
            </a:r>
            <a:r>
              <a:rPr lang="en-US" sz="1700" dirty="0" smtClean="0">
                <a:latin typeface="Angsana New" pitchFamily="18" charset="-34"/>
                <a:cs typeface="Angsana New" pitchFamily="18" charset="-34"/>
              </a:rPr>
              <a:t>FA </a:t>
            </a:r>
            <a:r>
              <a:rPr lang="th-TH" sz="1700" dirty="0" smtClean="0">
                <a:latin typeface="Angsana New" pitchFamily="18" charset="-34"/>
                <a:cs typeface="Angsana New" pitchFamily="18" charset="-34"/>
              </a:rPr>
              <a:t>ที่เครื่อง </a:t>
            </a:r>
            <a:r>
              <a:rPr lang="en-US" sz="1700" dirty="0" smtClean="0">
                <a:latin typeface="Angsana New" pitchFamily="18" charset="-34"/>
                <a:cs typeface="Angsana New" pitchFamily="18" charset="-34"/>
              </a:rPr>
              <a:t>FA01</a:t>
            </a:r>
          </a:p>
          <a:p>
            <a:pPr>
              <a:buNone/>
            </a:pPr>
            <a:endParaRPr lang="th-TH" sz="2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3714744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3286116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4214810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7498080" cy="714380"/>
          </a:xfrm>
        </p:spPr>
        <p:txBody>
          <a:bodyPr/>
          <a:lstStyle/>
          <a:p>
            <a:r>
              <a:rPr lang="th-TH" dirty="0" smtClean="0"/>
              <a:t>งานสั่งซื้อ</a:t>
            </a:r>
            <a:endParaRPr lang="th-TH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4282" y="1458890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2800" dirty="0" smtClean="0"/>
              <a:t>		</a:t>
            </a:r>
            <a:r>
              <a:rPr lang="th-TH" sz="2800" dirty="0" smtClean="0">
                <a:cs typeface="Angsana New" pitchFamily="18" charset="-34"/>
              </a:rPr>
              <a:t>หมายถึง การขออนุมัติจากส่วนเทคโนโลยีสารสนเทศ ในการสั่งซื้อคอมพิวเตอร์ </a:t>
            </a:r>
            <a:r>
              <a:rPr lang="en-US" sz="2800" dirty="0" smtClean="0">
                <a:cs typeface="Angsana New" pitchFamily="18" charset="-34"/>
              </a:rPr>
              <a:t>, Notebook </a:t>
            </a:r>
            <a:r>
              <a:rPr lang="th-TH" sz="2800" dirty="0" smtClean="0">
                <a:cs typeface="Angsana New" pitchFamily="18" charset="-34"/>
              </a:rPr>
              <a:t>หรือ อุปกรณ์ต่อพ่วงอื่นๆ อาทิเช่น </a:t>
            </a:r>
            <a:r>
              <a:rPr lang="en-US" sz="2800" dirty="0" err="1" smtClean="0">
                <a:cs typeface="Angsana New" pitchFamily="18" charset="-34"/>
              </a:rPr>
              <a:t>Handdy</a:t>
            </a:r>
            <a:r>
              <a:rPr lang="en-US" sz="2800" dirty="0" smtClean="0">
                <a:cs typeface="Angsana New" pitchFamily="18" charset="-34"/>
              </a:rPr>
              <a:t> Drive , Projector </a:t>
            </a:r>
            <a:r>
              <a:rPr lang="th-TH" sz="2800" dirty="0" smtClean="0">
                <a:cs typeface="Angsana New" pitchFamily="18" charset="-34"/>
              </a:rPr>
              <a:t>เป็นต้น</a:t>
            </a:r>
            <a:endParaRPr lang="en-US" sz="2800" dirty="0" smtClean="0">
              <a:cs typeface="Angsana New" pitchFamily="18" charset="-34"/>
            </a:endParaRPr>
          </a:p>
          <a:p>
            <a:endParaRPr lang="th-TH" sz="2800" dirty="0">
              <a:cs typeface="Angsana New" pitchFamily="18" charset="-34"/>
            </a:endParaRPr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3714744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3286116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4214810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7498080" cy="1143000"/>
          </a:xfrm>
        </p:spPr>
        <p:txBody>
          <a:bodyPr/>
          <a:lstStyle/>
          <a:p>
            <a:r>
              <a:rPr lang="th-TH" dirty="0" smtClean="0"/>
              <a:t>งานสั่งจ้าง</a:t>
            </a:r>
            <a:endParaRPr lang="th-TH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5720" y="1458890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หมายถึง งานบริการไอทีที่เกี่ยวข้องกับงานแจ้งสร้าง ที่ต้องมีการจัดทำสัญญาว่าจ้างระหว่างบริษัท และ ผู้รับเหมาภายนอก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(Out Source)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โดยทั่วไปมักเป็นงานที่เกี่ยวข้องกับระบบเครือข่าย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(LAN)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,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การเขียนโปรแกรม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,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การทำเวปไซค์ และ ระบบโทรศัพท์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2800" i="1" u="sng" dirty="0" smtClean="0">
                <a:latin typeface="Angsana New" pitchFamily="18" charset="-34"/>
                <a:cs typeface="Angsana New" pitchFamily="18" charset="-34"/>
              </a:rPr>
              <a:t>ตัวอย่าง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 lvl="1">
              <a:buFont typeface="Wingdings" pitchFamily="2" charset="2"/>
              <a:buChar char="§"/>
            </a:pPr>
            <a:r>
              <a:rPr lang="th-TH" sz="2500" dirty="0" smtClean="0">
                <a:latin typeface="Angsana New" pitchFamily="18" charset="-34"/>
                <a:cs typeface="Angsana New" pitchFamily="18" charset="-34"/>
              </a:rPr>
              <a:t>งานสั่งจ้างวางระบบ </a:t>
            </a:r>
            <a:r>
              <a:rPr lang="en-US" sz="2500" dirty="0" smtClean="0">
                <a:latin typeface="Angsana New" pitchFamily="18" charset="-34"/>
                <a:cs typeface="Angsana New" pitchFamily="18" charset="-34"/>
              </a:rPr>
              <a:t>CCTV</a:t>
            </a:r>
          </a:p>
          <a:p>
            <a:pPr lvl="1">
              <a:buFont typeface="Wingdings" pitchFamily="2" charset="2"/>
              <a:buChar char="§"/>
            </a:pPr>
            <a:r>
              <a:rPr lang="th-TH" sz="2500" dirty="0" smtClean="0">
                <a:latin typeface="Angsana New" pitchFamily="18" charset="-34"/>
                <a:cs typeface="Angsana New" pitchFamily="18" charset="-34"/>
              </a:rPr>
              <a:t>งานจัดซื้อระบบร้านค้าสวัสดิการ</a:t>
            </a:r>
            <a:endParaRPr lang="en-US" sz="2500" dirty="0" smtClean="0">
              <a:latin typeface="Angsana New" pitchFamily="18" charset="-34"/>
              <a:cs typeface="Angsana New" pitchFamily="18" charset="-34"/>
            </a:endParaRPr>
          </a:p>
          <a:p>
            <a:pPr lvl="1">
              <a:buFont typeface="Wingdings" pitchFamily="2" charset="2"/>
              <a:buChar char="§"/>
            </a:pPr>
            <a:r>
              <a:rPr lang="th-TH" sz="2500" dirty="0" smtClean="0">
                <a:latin typeface="Angsana New" pitchFamily="18" charset="-34"/>
                <a:cs typeface="Angsana New" pitchFamily="18" charset="-34"/>
              </a:rPr>
              <a:t>งานจัดซื้อโปรแกรม </a:t>
            </a:r>
            <a:r>
              <a:rPr lang="en-US" sz="2500" dirty="0" smtClean="0">
                <a:latin typeface="Angsana New" pitchFamily="18" charset="-34"/>
                <a:cs typeface="Angsana New" pitchFamily="18" charset="-34"/>
              </a:rPr>
              <a:t>CD-Organizer</a:t>
            </a:r>
          </a:p>
          <a:p>
            <a:pPr>
              <a:buNone/>
            </a:pP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3714744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3286116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4214810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7498080" cy="1143000"/>
          </a:xfrm>
        </p:spPr>
        <p:txBody>
          <a:bodyPr/>
          <a:lstStyle/>
          <a:p>
            <a:r>
              <a:rPr lang="th-TH" dirty="0" smtClean="0"/>
              <a:t>งานพัฒนา / แก้ไขโปรแกรม</a:t>
            </a:r>
            <a:endParaRPr lang="th-TH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4282" y="1458890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หมายถึง  งานบริการไอที ที่เกี่ยวข้องกับการแจ้งบริการเพื่อให้ทางไอที พัฒนา หรือ แก้ไขโปรแกรม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,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เวปไซค์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,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แบบฟอร์มโปรแกรมสำเร็จรูปต่างๆ รวมถึง โปรแกรมที่ส่วนไอที ได้ทำการพัฒนาขึ้น เพื่ออำนวยความสะดวกให้แก่ผู้ใช้งานใน ฝ่าย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/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ส่วนอื่นๆ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th-TH" i="1" u="sng" dirty="0" smtClean="0">
                <a:latin typeface="Angsana New" pitchFamily="18" charset="-34"/>
                <a:cs typeface="Angsana New" pitchFamily="18" charset="-34"/>
              </a:rPr>
              <a:t>ตัวอย่าง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งานพัฒนาเวปไซค์ ให้บริษัท ประติมาคอนเซปส์ จำกัด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งานพัฒนาโปรแกรมคลังสินค้า ให้ฝ่ายการผลิต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งานพัฒนาโปรแกรมสำหรับ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LAB</a:t>
            </a:r>
          </a:p>
          <a:p>
            <a:pPr lvl="1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งานขอแบบฟอร์ม ใบสั่งซื้อในโปรแกรม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CD Organizer</a:t>
            </a:r>
          </a:p>
          <a:p>
            <a:pPr lvl="1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งานจัดทำแบบสอบถามออนไลน์ ให้กับฝ่ายการตลาด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3714744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3286116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4214810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7498080" cy="1143000"/>
          </a:xfrm>
        </p:spPr>
        <p:txBody>
          <a:bodyPr/>
          <a:lstStyle/>
          <a:p>
            <a:r>
              <a:rPr lang="th-TH" dirty="0" smtClean="0"/>
              <a:t>งานเบิกอุปกรณ์</a:t>
            </a:r>
            <a:endParaRPr lang="th-TH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4282" y="1458890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	หมายถึง การเบิกอุปกรณ์สิ้นเปลือง หรือ ต่อพ่วงที่ทางส่วนเทคโนโลยีสารสนเทศ ได้จัดเตรียมไว้สำหรับรองรับความต้องการการใช้อุปกรณ์ไอที ของแต่ละฝ่าย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/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ส่วนในเครือบริษัท อาทิเช่น หมึกต่างๆ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,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แผ่น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CD-R ,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แบตเตอรี่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,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สายโทรศัพท์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,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สาย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LAN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เป็นต้น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th-TH" dirty="0"/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3714744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3286116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4214810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498080" cy="1143000"/>
          </a:xfrm>
        </p:spPr>
        <p:txBody>
          <a:bodyPr/>
          <a:lstStyle/>
          <a:p>
            <a:r>
              <a:rPr lang="th-TH" dirty="0" smtClean="0"/>
              <a:t>งานยืมอุปกรณ์</a:t>
            </a:r>
            <a:endParaRPr lang="th-TH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71472" y="1387452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th-TH" dirty="0" smtClean="0"/>
              <a:t>	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	หมายถึง งานให้บริการยืมอุปกรณ์ไอที ซึ่งได้แก่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Projector , Notebook , Computer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สำรอง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, Thin </a:t>
            </a:r>
            <a:r>
              <a:rPr lang="en-US" sz="3600" dirty="0" err="1" smtClean="0">
                <a:latin typeface="Angsana New" pitchFamily="18" charset="-34"/>
                <a:cs typeface="Angsana New" pitchFamily="18" charset="-34"/>
              </a:rPr>
              <a:t>Cilent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และ จอคอมพิวเตอร์</a:t>
            </a:r>
            <a:endParaRPr lang="en-US" sz="360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3714744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3286116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4214810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239000" cy="751506"/>
          </a:xfrm>
        </p:spPr>
        <p:txBody>
          <a:bodyPr/>
          <a:lstStyle/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ขั้นตอนการแจ้งบริการโดยทั่วไป</a:t>
            </a:r>
            <a:endParaRPr lang="th-TH" dirty="0"/>
          </a:p>
        </p:txBody>
      </p:sp>
      <p:pic>
        <p:nvPicPr>
          <p:cNvPr id="4" name="Content Placeholder 3" descr="User copy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785794"/>
            <a:ext cx="1366908" cy="1643074"/>
          </a:xfrm>
        </p:spPr>
      </p:pic>
      <p:cxnSp>
        <p:nvCxnSpPr>
          <p:cNvPr id="6" name="Straight Arrow Connector 5"/>
          <p:cNvCxnSpPr/>
          <p:nvPr/>
        </p:nvCxnSpPr>
        <p:spPr>
          <a:xfrm flipV="1">
            <a:off x="1428728" y="1428736"/>
            <a:ext cx="785818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7" name="Picture 6" descr="SelectInfor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785794"/>
            <a:ext cx="928694" cy="142964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000364" y="1500174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" name="Picture 9" descr="Asse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857232"/>
            <a:ext cx="898828" cy="12144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9152275">
            <a:off x="3246016" y="1314574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b="1" dirty="0" smtClean="0">
                <a:solidFill>
                  <a:srgbClr val="FF0000"/>
                </a:solidFill>
              </a:rPr>
              <a:t>ยกเว้นสั่งจ้าง</a:t>
            </a:r>
            <a:r>
              <a:rPr lang="en-US" sz="1200" b="1" dirty="0" smtClean="0">
                <a:solidFill>
                  <a:srgbClr val="FF0000"/>
                </a:solidFill>
              </a:rPr>
              <a:t>,</a:t>
            </a:r>
            <a:r>
              <a:rPr lang="th-TH" sz="1200" b="1" dirty="0" smtClean="0">
                <a:solidFill>
                  <a:srgbClr val="FF0000"/>
                </a:solidFill>
              </a:rPr>
              <a:t>พัฒนาโปรแกรม </a:t>
            </a:r>
          </a:p>
          <a:p>
            <a:pPr algn="ctr"/>
            <a:r>
              <a:rPr lang="th-TH" sz="1200" b="1" dirty="0" smtClean="0">
                <a:solidFill>
                  <a:srgbClr val="FF0000"/>
                </a:solidFill>
              </a:rPr>
              <a:t>และ ยืม</a:t>
            </a:r>
            <a:endParaRPr lang="th-TH" sz="1200" b="1" dirty="0">
              <a:solidFill>
                <a:srgbClr val="FF0000"/>
              </a:solidFill>
            </a:endParaRPr>
          </a:p>
        </p:txBody>
      </p:sp>
      <p:pic>
        <p:nvPicPr>
          <p:cNvPr id="13" name="Picture 12" descr="detail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785794"/>
            <a:ext cx="971539" cy="1273553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4500562" y="1285860"/>
            <a:ext cx="500066" cy="776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27" idx="1"/>
          </p:cNvCxnSpPr>
          <p:nvPr/>
        </p:nvCxnSpPr>
        <p:spPr>
          <a:xfrm rot="5400000" flipH="1" flipV="1">
            <a:off x="5898373" y="683408"/>
            <a:ext cx="633403" cy="5715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001554" y="1429530"/>
            <a:ext cx="927900" cy="1420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7" name="Picture 26" descr="mod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0826" y="0"/>
            <a:ext cx="926200" cy="1304913"/>
          </a:xfrm>
          <a:prstGeom prst="rect">
            <a:avLst/>
          </a:prstGeom>
        </p:spPr>
      </p:pic>
      <p:pic>
        <p:nvPicPr>
          <p:cNvPr id="29" name="Picture 28" descr="modit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16" y="1142984"/>
            <a:ext cx="1032694" cy="1238242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 rot="5400000">
            <a:off x="6500826" y="2500306"/>
            <a:ext cx="785818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4" name="Picture 33" descr="moditselect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9322" y="3071810"/>
            <a:ext cx="1164534" cy="1285884"/>
          </a:xfrm>
          <a:prstGeom prst="rect">
            <a:avLst/>
          </a:prstGeom>
        </p:spPr>
      </p:pic>
      <p:pic>
        <p:nvPicPr>
          <p:cNvPr id="35" name="Picture 34" descr="useritGroup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0892" y="3000372"/>
            <a:ext cx="866167" cy="729404"/>
          </a:xfrm>
          <a:prstGeom prst="rect">
            <a:avLst/>
          </a:prstGeom>
        </p:spPr>
      </p:pic>
      <p:pic>
        <p:nvPicPr>
          <p:cNvPr id="36" name="Picture 35" descr="selectuserit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0826" y="4000504"/>
            <a:ext cx="1571636" cy="1714512"/>
          </a:xfrm>
          <a:prstGeom prst="rect">
            <a:avLst/>
          </a:prstGeom>
        </p:spPr>
      </p:pic>
      <p:cxnSp>
        <p:nvCxnSpPr>
          <p:cNvPr id="37" name="Straight Arrow Connector 36"/>
          <p:cNvCxnSpPr/>
          <p:nvPr/>
        </p:nvCxnSpPr>
        <p:spPr>
          <a:xfrm rot="10800000" flipV="1">
            <a:off x="5857884" y="5143512"/>
            <a:ext cx="857256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1" name="Picture 40" descr="userit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57686" y="4572008"/>
            <a:ext cx="1537456" cy="2009768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143108" y="6072206"/>
            <a:ext cx="6667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3" name="Straight Arrow Connector 42"/>
          <p:cNvCxnSpPr/>
          <p:nvPr/>
        </p:nvCxnSpPr>
        <p:spPr>
          <a:xfrm rot="10800000">
            <a:off x="3714744" y="5643578"/>
            <a:ext cx="928694" cy="214314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5" name="Picture 44" descr="key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28794" y="4572008"/>
            <a:ext cx="1696625" cy="1487452"/>
          </a:xfrm>
          <a:prstGeom prst="rect">
            <a:avLst/>
          </a:prstGeom>
        </p:spPr>
      </p:pic>
      <p:cxnSp>
        <p:nvCxnSpPr>
          <p:cNvPr id="49" name="Straight Arrow Connector 48"/>
          <p:cNvCxnSpPr/>
          <p:nvPr/>
        </p:nvCxnSpPr>
        <p:spPr>
          <a:xfrm rot="10800000">
            <a:off x="1428728" y="4714884"/>
            <a:ext cx="571504" cy="500066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2" name="Picture 51" descr="data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0034" y="3929066"/>
            <a:ext cx="930768" cy="1214446"/>
          </a:xfrm>
          <a:prstGeom prst="rect">
            <a:avLst/>
          </a:prstGeom>
        </p:spPr>
      </p:pic>
      <p:pic>
        <p:nvPicPr>
          <p:cNvPr id="53" name="Picture 52" descr="mail.gi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8596" y="2714620"/>
            <a:ext cx="1142993" cy="914395"/>
          </a:xfrm>
          <a:prstGeom prst="rect">
            <a:avLst/>
          </a:prstGeom>
        </p:spPr>
      </p:pic>
      <p:cxnSp>
        <p:nvCxnSpPr>
          <p:cNvPr id="54" name="Straight Arrow Connector 53"/>
          <p:cNvCxnSpPr/>
          <p:nvPr/>
        </p:nvCxnSpPr>
        <p:spPr>
          <a:xfrm rot="5400000" flipH="1" flipV="1">
            <a:off x="714348" y="3643314"/>
            <a:ext cx="500066" cy="71438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5400000" flipH="1" flipV="1">
            <a:off x="535753" y="2536025"/>
            <a:ext cx="642942" cy="1588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Action Button: Home 29">
            <a:hlinkClick r:id="rId16" action="ppaction://hlinksldjump" highlightClick="1"/>
          </p:cNvPr>
          <p:cNvSpPr/>
          <p:nvPr/>
        </p:nvSpPr>
        <p:spPr>
          <a:xfrm>
            <a:off x="3428992" y="6072206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Action Button: Back or Previous 30">
            <a:hlinkClick r:id="" action="ppaction://hlinkshowjump?jump=previousslide" highlightClick="1"/>
          </p:cNvPr>
          <p:cNvSpPr/>
          <p:nvPr/>
        </p:nvSpPr>
        <p:spPr>
          <a:xfrm>
            <a:off x="3000364" y="6072206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Action Button: Forward or Next 32">
            <a:hlinkClick r:id="" action="ppaction://hlinkshowjump?jump=nextslide" highlightClick="1"/>
          </p:cNvPr>
          <p:cNvSpPr/>
          <p:nvPr/>
        </p:nvSpPr>
        <p:spPr>
          <a:xfrm>
            <a:off x="3929058" y="6072206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r>
              <a:rPr lang="en-US" dirty="0" smtClean="0"/>
              <a:t>Check list</a:t>
            </a:r>
            <a:endParaRPr lang="th-TH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77056" y="928688"/>
            <a:ext cx="4399287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r>
              <a:rPr lang="th-TH" dirty="0" smtClean="0"/>
              <a:t>ปัญหาของ </a:t>
            </a:r>
            <a:r>
              <a:rPr lang="en-US" dirty="0" smtClean="0"/>
              <a:t>IT Service </a:t>
            </a:r>
            <a:r>
              <a:rPr lang="th-TH" dirty="0" smtClean="0"/>
              <a:t>ระบบเดิม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7239000" cy="4643470"/>
          </a:xfrm>
        </p:spPr>
        <p:txBody>
          <a:bodyPr>
            <a:normAutofit/>
          </a:bodyPr>
          <a:lstStyle/>
          <a:p>
            <a:pPr lvl="0"/>
            <a:r>
              <a:rPr lang="th-TH" sz="2200" dirty="0" smtClean="0">
                <a:latin typeface="Angsana New" pitchFamily="18" charset="-34"/>
                <a:cs typeface="Angsana New" pitchFamily="18" charset="-34"/>
              </a:rPr>
              <a:t>ผู้ที่ได้รับสิทธิ์เป็น ผู้ใช้งาน</a:t>
            </a:r>
            <a:r>
              <a:rPr lang="en-US" sz="2200" dirty="0" smtClean="0">
                <a:latin typeface="Angsana New" pitchFamily="18" charset="-34"/>
                <a:cs typeface="Angsana New" pitchFamily="18" charset="-34"/>
              </a:rPr>
              <a:t>(User) </a:t>
            </a:r>
            <a:r>
              <a:rPr lang="th-TH" sz="2200" dirty="0" smtClean="0">
                <a:latin typeface="Angsana New" pitchFamily="18" charset="-34"/>
                <a:cs typeface="Angsana New" pitchFamily="18" charset="-34"/>
              </a:rPr>
              <a:t>จะได้รับสิทธิ์ให้แจ้งบริการได้เพียงผู้เดียวเท่านั้น ทำให้ผู้ใช้งานที่เป็นสิทธ์การใช้งานอื่นๆ อันได้แก่ ผู้บริหารผู้ใช้งาน </a:t>
            </a:r>
            <a:r>
              <a:rPr lang="en-US" sz="2200" dirty="0" smtClean="0">
                <a:latin typeface="Angsana New" pitchFamily="18" charset="-34"/>
                <a:cs typeface="Angsana New" pitchFamily="18" charset="-34"/>
              </a:rPr>
              <a:t>(Mod) ,</a:t>
            </a:r>
            <a:r>
              <a:rPr lang="th-TH" sz="2200" dirty="0" smtClean="0">
                <a:latin typeface="Angsana New" pitchFamily="18" charset="-34"/>
                <a:cs typeface="Angsana New" pitchFamily="18" charset="-34"/>
              </a:rPr>
              <a:t> ผู้จัดการส่วนไอที </a:t>
            </a:r>
            <a:r>
              <a:rPr lang="en-US" sz="22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200" dirty="0" err="1" smtClean="0">
                <a:latin typeface="Angsana New" pitchFamily="18" charset="-34"/>
                <a:cs typeface="Angsana New" pitchFamily="18" charset="-34"/>
              </a:rPr>
              <a:t>ModIT</a:t>
            </a:r>
            <a:r>
              <a:rPr lang="en-US" sz="22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200" dirty="0" smtClean="0">
                <a:latin typeface="Angsana New" pitchFamily="18" charset="-34"/>
                <a:cs typeface="Angsana New" pitchFamily="18" charset="-34"/>
              </a:rPr>
              <a:t>และ เจ้าหน้าที่ไอที </a:t>
            </a:r>
            <a:r>
              <a:rPr lang="en-US" sz="22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200" dirty="0" err="1" smtClean="0">
                <a:latin typeface="Angsana New" pitchFamily="18" charset="-34"/>
                <a:cs typeface="Angsana New" pitchFamily="18" charset="-34"/>
              </a:rPr>
              <a:t>UserIT</a:t>
            </a:r>
            <a:r>
              <a:rPr lang="en-US" sz="22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200" dirty="0" smtClean="0">
                <a:latin typeface="Angsana New" pitchFamily="18" charset="-34"/>
                <a:cs typeface="Angsana New" pitchFamily="18" charset="-34"/>
              </a:rPr>
              <a:t>ไม่สามารถแจ้งบริการเองได้</a:t>
            </a:r>
            <a:endParaRPr lang="en-US" sz="2200" dirty="0" smtClean="0">
              <a:latin typeface="Angsana New" pitchFamily="18" charset="-34"/>
              <a:cs typeface="Angsana New" pitchFamily="18" charset="-34"/>
            </a:endParaRPr>
          </a:p>
          <a:p>
            <a:pPr lvl="0"/>
            <a:r>
              <a:rPr lang="th-TH" sz="2200" dirty="0" smtClean="0">
                <a:latin typeface="Angsana New" pitchFamily="18" charset="-34"/>
                <a:cs typeface="Angsana New" pitchFamily="18" charset="-34"/>
              </a:rPr>
              <a:t>ผู้ที่ได้รับสิทธิ์เป็น ผู้บริหารผู้ใช้งาน </a:t>
            </a:r>
            <a:r>
              <a:rPr lang="en-US" sz="2200" dirty="0" smtClean="0">
                <a:latin typeface="Angsana New" pitchFamily="18" charset="-34"/>
                <a:cs typeface="Angsana New" pitchFamily="18" charset="-34"/>
              </a:rPr>
              <a:t>(Mod) </a:t>
            </a:r>
            <a:r>
              <a:rPr lang="th-TH" sz="2200" dirty="0" smtClean="0">
                <a:latin typeface="Angsana New" pitchFamily="18" charset="-34"/>
                <a:cs typeface="Angsana New" pitchFamily="18" charset="-34"/>
              </a:rPr>
              <a:t>ได้รับสิทธิ์ในอนุมัติใบแจ้งบริการ ในฝ่ายหนึ่งฝ่ายใด เท่านั้น ทำให้ผู้จัดการบางฝ่าย / ส่วน ที่จำเป็นต้องดูแลรับผิดชอบมากกว่า 2 ฝ่าย /ส่วน จะต้องขอสร้าง </a:t>
            </a:r>
            <a:r>
              <a:rPr lang="en-US" sz="2200" dirty="0" smtClean="0">
                <a:latin typeface="Angsana New" pitchFamily="18" charset="-34"/>
                <a:cs typeface="Angsana New" pitchFamily="18" charset="-34"/>
              </a:rPr>
              <a:t>Account </a:t>
            </a:r>
            <a:r>
              <a:rPr lang="th-TH" sz="2200" dirty="0" smtClean="0">
                <a:latin typeface="Angsana New" pitchFamily="18" charset="-34"/>
                <a:cs typeface="Angsana New" pitchFamily="18" charset="-34"/>
              </a:rPr>
              <a:t>ในโปรแกรมเพิ่ม ตามจำนวนฝ่าย / ส่วนที่ต้องอนุมัติ ทำให้ยากต่อการจดจำ</a:t>
            </a:r>
            <a:endParaRPr lang="en-US" sz="2200" dirty="0" smtClean="0">
              <a:latin typeface="Angsana New" pitchFamily="18" charset="-34"/>
              <a:cs typeface="Angsana New" pitchFamily="18" charset="-34"/>
            </a:endParaRPr>
          </a:p>
          <a:p>
            <a:pPr lvl="0"/>
            <a:r>
              <a:rPr lang="th-TH" sz="2200" dirty="0" smtClean="0">
                <a:latin typeface="Angsana New" pitchFamily="18" charset="-34"/>
                <a:cs typeface="Angsana New" pitchFamily="18" charset="-34"/>
              </a:rPr>
              <a:t>ระบบไม่สามารถให้ผู้ใช้งาน เลือกได้ว่าต้องการจะแจ้งซ่อมอุปกรณ์ใด ชื่ออะไร ทำให้เจ้าหน้าที่ไม่สามารถตรวจสอบได้ว่า เครื่องคอมพิวเตอร์ หรือ อุปกรณ์นั้นๆ ถูกซ่อมมาแล้วกี่ครั้ง แล้วซ่อมอะไรบ้าง</a:t>
            </a:r>
            <a:endParaRPr lang="en-US" sz="2200" dirty="0" smtClean="0">
              <a:latin typeface="Angsana New" pitchFamily="18" charset="-34"/>
              <a:cs typeface="Angsana New" pitchFamily="18" charset="-34"/>
            </a:endParaRPr>
          </a:p>
          <a:p>
            <a:pPr lvl="0"/>
            <a:r>
              <a:rPr lang="th-TH" sz="2200" dirty="0" smtClean="0">
                <a:latin typeface="Angsana New" pitchFamily="18" charset="-34"/>
                <a:cs typeface="Angsana New" pitchFamily="18" charset="-34"/>
              </a:rPr>
              <a:t>ยากต่อการค้นหาประวัติการแจ้งบริการทั้งในส่วนของรายบุคคล และ เครื่องคอมพิวเตอร์</a:t>
            </a:r>
          </a:p>
          <a:p>
            <a:pPr lvl="0"/>
            <a:r>
              <a:rPr lang="th-TH" sz="2200" dirty="0" smtClean="0">
                <a:latin typeface="Angsana New" pitchFamily="18" charset="-34"/>
                <a:cs typeface="Angsana New" pitchFamily="18" charset="-34"/>
              </a:rPr>
              <a:t>ไม่มีการเก็บข้อมูลรายละเอียดของผู้ใช้งาน เพื่อใช้อ้างอิงการแจ้งบริการที่ละเอียดพอ</a:t>
            </a:r>
            <a:endParaRPr lang="en-US" sz="22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th-TH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3714744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3214678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4357686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239000" cy="322878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การส่งอีเมล์ในใบแจ้งบริการ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7239000" cy="35719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h-TH" dirty="0" smtClean="0"/>
              <a:t>การส่งอีเมล์ (แจ้งเข้ามาใหม่)</a:t>
            </a:r>
            <a:endParaRPr lang="th-TH" dirty="0"/>
          </a:p>
        </p:txBody>
      </p:sp>
      <p:pic>
        <p:nvPicPr>
          <p:cNvPr id="4" name="Picture 3" descr="mai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51565">
            <a:off x="3860486" y="102839"/>
            <a:ext cx="678691" cy="542953"/>
          </a:xfrm>
          <a:prstGeom prst="rect">
            <a:avLst/>
          </a:prstGeom>
        </p:spPr>
      </p:pic>
      <p:pic>
        <p:nvPicPr>
          <p:cNvPr id="5" name="Content Placeholder 3" descr="C:\Documents and Settings\ARM\My Documents\โครงการจัดทำโปรแกรม ITSerive ใหม่\รูปขั้นตอนการส่ง Mail\Itservice new_01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285860"/>
            <a:ext cx="426668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ction Button: Home 5">
            <a:hlinkClick r:id="rId4" action="ppaction://hlinksldjump" highlightClick="1"/>
          </p:cNvPr>
          <p:cNvSpPr/>
          <p:nvPr/>
        </p:nvSpPr>
        <p:spPr>
          <a:xfrm>
            <a:off x="3714744" y="6072206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3286116" y="6072206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4214810" y="6072206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239000" cy="322878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การส่งอีเมล์ในใบแจ้งบริการ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7239000" cy="35719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h-TH" dirty="0" smtClean="0"/>
              <a:t>การส่งอีเมล์ (ยกเลิกใบแจ้ง)</a:t>
            </a:r>
            <a:endParaRPr lang="th-TH" dirty="0"/>
          </a:p>
        </p:txBody>
      </p:sp>
      <p:pic>
        <p:nvPicPr>
          <p:cNvPr id="4" name="Picture 3" descr="mai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51565">
            <a:off x="3860486" y="102839"/>
            <a:ext cx="678691" cy="542953"/>
          </a:xfrm>
          <a:prstGeom prst="rect">
            <a:avLst/>
          </a:prstGeom>
        </p:spPr>
      </p:pic>
      <p:pic>
        <p:nvPicPr>
          <p:cNvPr id="6" name="Content Placeholder 4" descr="C:\Documents and Settings\ARM\My Documents\โครงการจัดทำโปรแกรม ITSerive ใหม่\รูปขั้นตอนการส่ง Mail\Itservice new(1)(1)(1)(1)(1)(1)(1)_01(1)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214422"/>
            <a:ext cx="407196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ction Button: Home 6">
            <a:hlinkClick r:id="rId4" action="ppaction://hlinksldjump" highlightClick="1"/>
          </p:cNvPr>
          <p:cNvSpPr/>
          <p:nvPr/>
        </p:nvSpPr>
        <p:spPr>
          <a:xfrm>
            <a:off x="3714744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3286116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4214810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239000" cy="322878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การส่งอีเมล์ในใบแจ้งบริการ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7239000" cy="35719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h-TH" dirty="0" smtClean="0"/>
              <a:t>การส่งอีเมล์ (ผู้จัดการฝ่าย / ส่วนพิจารณา)</a:t>
            </a:r>
            <a:endParaRPr lang="th-TH" dirty="0"/>
          </a:p>
        </p:txBody>
      </p:sp>
      <p:pic>
        <p:nvPicPr>
          <p:cNvPr id="4" name="Picture 3" descr="mai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51565">
            <a:off x="3860486" y="102839"/>
            <a:ext cx="678691" cy="542953"/>
          </a:xfrm>
          <a:prstGeom prst="rect">
            <a:avLst/>
          </a:prstGeom>
        </p:spPr>
      </p:pic>
      <p:pic>
        <p:nvPicPr>
          <p:cNvPr id="6" name="Content Placeholder 4" descr="C:\Documents and Settings\ARM\My Documents\โครงการจัดทำโปรแกรม ITSerive ใหม่\รูปขั้นตอนการส่ง Mail\Itservice new(1)_01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142984"/>
            <a:ext cx="457203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ction Button: Home 6">
            <a:hlinkClick r:id="rId4" action="ppaction://hlinksldjump" highlightClick="1"/>
          </p:cNvPr>
          <p:cNvSpPr/>
          <p:nvPr/>
        </p:nvSpPr>
        <p:spPr>
          <a:xfrm>
            <a:off x="3714744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3286116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4214810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239000" cy="322878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การส่งอีเมล์ในใบแจ้งบริการ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7239000" cy="35719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h-TH" dirty="0" smtClean="0"/>
              <a:t>การส่งอีเมล์ (ผู้จัดการไอทีพิจารณา)</a:t>
            </a:r>
            <a:endParaRPr lang="th-TH" dirty="0"/>
          </a:p>
        </p:txBody>
      </p:sp>
      <p:pic>
        <p:nvPicPr>
          <p:cNvPr id="4" name="Picture 3" descr="mai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51565">
            <a:off x="3860486" y="102839"/>
            <a:ext cx="678691" cy="542953"/>
          </a:xfrm>
          <a:prstGeom prst="rect">
            <a:avLst/>
          </a:prstGeom>
        </p:spPr>
      </p:pic>
      <p:pic>
        <p:nvPicPr>
          <p:cNvPr id="6" name="Content Placeholder 3" descr="C:\Documents and Settings\ARM\My Documents\โครงการจัดทำโปรแกรม ITSerive ใหม่\รูปขั้นตอนการส่ง Mail\Itservice new(1)(1)_01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214422"/>
            <a:ext cx="392909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ction Button: Home 6">
            <a:hlinkClick r:id="rId4" action="ppaction://hlinksldjump" highlightClick="1"/>
          </p:cNvPr>
          <p:cNvSpPr/>
          <p:nvPr/>
        </p:nvSpPr>
        <p:spPr>
          <a:xfrm>
            <a:off x="3714744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3286116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4214810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239000" cy="322878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การส่งอีเมล์ในใบแจ้งบริการ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7239000" cy="35719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h-TH" dirty="0" smtClean="0"/>
              <a:t>การส่งอีเมล์ (เจ้าหน้าที่ไอทีดำเนินการ)</a:t>
            </a:r>
            <a:endParaRPr lang="th-TH" dirty="0"/>
          </a:p>
        </p:txBody>
      </p:sp>
      <p:pic>
        <p:nvPicPr>
          <p:cNvPr id="4" name="Picture 3" descr="mai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51565">
            <a:off x="3860486" y="102839"/>
            <a:ext cx="678691" cy="542953"/>
          </a:xfrm>
          <a:prstGeom prst="rect">
            <a:avLst/>
          </a:prstGeom>
        </p:spPr>
      </p:pic>
      <p:pic>
        <p:nvPicPr>
          <p:cNvPr id="6" name="Content Placeholder 3" descr="C:\Documents and Settings\ARM\My Documents\โครงการจัดทำโปรแกรม ITSerive ใหม่\รูปขั้นตอนการส่ง Mail\Itservice new(1)(1)(1)_01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214422"/>
            <a:ext cx="414340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ction Button: Home 6">
            <a:hlinkClick r:id="rId4" action="ppaction://hlinksldjump" highlightClick="1"/>
          </p:cNvPr>
          <p:cNvSpPr/>
          <p:nvPr/>
        </p:nvSpPr>
        <p:spPr>
          <a:xfrm>
            <a:off x="3714744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3286116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4214810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239000" cy="322878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การส่งอีเมล์ในใบแจ้งบริการ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7239000" cy="35719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h-TH" dirty="0" smtClean="0"/>
              <a:t>การส่งอีเมล์ (เจ้าหน้าที่ไอทีดำเนินการแล้ว)</a:t>
            </a:r>
            <a:endParaRPr lang="th-TH" dirty="0"/>
          </a:p>
        </p:txBody>
      </p:sp>
      <p:pic>
        <p:nvPicPr>
          <p:cNvPr id="4" name="Picture 3" descr="mai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51565">
            <a:off x="3860486" y="102839"/>
            <a:ext cx="678691" cy="542953"/>
          </a:xfrm>
          <a:prstGeom prst="rect">
            <a:avLst/>
          </a:prstGeom>
        </p:spPr>
      </p:pic>
      <p:pic>
        <p:nvPicPr>
          <p:cNvPr id="6" name="Content Placeholder 3" descr="C:\Documents and Settings\ARM\My Documents\โครงการจัดทำโปรแกรม ITSerive ใหม่\รูปขั้นตอนการส่ง Mail\Itservice new(1)(1)(1)(1)_01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285860"/>
            <a:ext cx="414340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ction Button: Home 6">
            <a:hlinkClick r:id="rId4" action="ppaction://hlinksldjump" highlightClick="1"/>
          </p:cNvPr>
          <p:cNvSpPr/>
          <p:nvPr/>
        </p:nvSpPr>
        <p:spPr>
          <a:xfrm>
            <a:off x="3714744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3286116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4214810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239000" cy="322878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การส่งอีเมล์ในใบแจ้งบริการ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7239000" cy="35719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h-TH" dirty="0" smtClean="0"/>
              <a:t>การส่งอีเมล์ (ผู้แจ้งไม่ยอมรับงาน)</a:t>
            </a:r>
            <a:endParaRPr lang="th-TH" dirty="0"/>
          </a:p>
        </p:txBody>
      </p:sp>
      <p:pic>
        <p:nvPicPr>
          <p:cNvPr id="4" name="Picture 3" descr="mai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51565">
            <a:off x="3860486" y="102839"/>
            <a:ext cx="678691" cy="542953"/>
          </a:xfrm>
          <a:prstGeom prst="rect">
            <a:avLst/>
          </a:prstGeom>
        </p:spPr>
      </p:pic>
      <p:pic>
        <p:nvPicPr>
          <p:cNvPr id="6" name="Content Placeholder 3" descr="C:\Documents and Settings\ARM\My Documents\โครงการจัดทำโปรแกรม ITSerive ใหม่\รูปขั้นตอนการส่ง Mail\Itservice new(1)(1)(1)(1)(1)_01(1)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214422"/>
            <a:ext cx="428628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ction Button: Home 6">
            <a:hlinkClick r:id="rId4" action="ppaction://hlinksldjump" highlightClick="1"/>
          </p:cNvPr>
          <p:cNvSpPr/>
          <p:nvPr/>
        </p:nvSpPr>
        <p:spPr>
          <a:xfrm>
            <a:off x="3714744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3286116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4214810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239000" cy="322878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การส่งอีเมล์ในใบแจ้งบริการ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7239000" cy="35719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h-TH" dirty="0" smtClean="0"/>
              <a:t>การส่งอีเมล์ (เจ้าหน้าที่ไอทีชี้แจงกรณีผู้ใช้ไม่ยอมรับงาน)</a:t>
            </a:r>
            <a:endParaRPr lang="th-TH" dirty="0"/>
          </a:p>
        </p:txBody>
      </p:sp>
      <p:pic>
        <p:nvPicPr>
          <p:cNvPr id="4" name="Picture 3" descr="mai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51565">
            <a:off x="3860486" y="102839"/>
            <a:ext cx="678691" cy="542953"/>
          </a:xfrm>
          <a:prstGeom prst="rect">
            <a:avLst/>
          </a:prstGeom>
        </p:spPr>
      </p:pic>
      <p:pic>
        <p:nvPicPr>
          <p:cNvPr id="6" name="Content Placeholder 3" descr="C:\Documents and Settings\ARM\My Documents\โครงการจัดทำโปรแกรม ITSerive ใหม่\รูปขั้นตอนการส่ง Mail\Itservice new(1)(1)(1)(1)(1)(1)_01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214422"/>
            <a:ext cx="435771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ction Button: Home 6">
            <a:hlinkClick r:id="rId4" action="ppaction://hlinksldjump" highlightClick="1"/>
          </p:cNvPr>
          <p:cNvSpPr/>
          <p:nvPr/>
        </p:nvSpPr>
        <p:spPr>
          <a:xfrm>
            <a:off x="3714744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3286116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4214810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239000" cy="322878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การส่งอีเมล์ในใบแจ้งบริการ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7239000" cy="35719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h-TH" dirty="0" smtClean="0"/>
              <a:t>สรุปการส่งอีเมล์จากระบบ**งานซ่อม**</a:t>
            </a:r>
            <a:endParaRPr lang="th-TH" dirty="0"/>
          </a:p>
        </p:txBody>
      </p:sp>
      <p:pic>
        <p:nvPicPr>
          <p:cNvPr id="4" name="Picture 3" descr="mai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51565">
            <a:off x="3860486" y="102839"/>
            <a:ext cx="678691" cy="5429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282" y="4468379"/>
            <a:ext cx="75009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/>
              <a:t>กรณีปกติที่ผู้ใช้งานไม่มีปัญหาด้านการยอมรับงาน</a:t>
            </a:r>
          </a:p>
          <a:p>
            <a:pPr>
              <a:buFont typeface="Arial" pitchFamily="34" charset="0"/>
              <a:buChar char="•"/>
            </a:pPr>
            <a:r>
              <a:rPr lang="th-TH" sz="2000" dirty="0" smtClean="0"/>
              <a:t>ผู้แจ้งบริการ จะได้รับ อีเมล์จำนวน 5 ฉบับ</a:t>
            </a:r>
          </a:p>
          <a:p>
            <a:pPr>
              <a:buFont typeface="Arial" pitchFamily="34" charset="0"/>
              <a:buChar char="•"/>
            </a:pPr>
            <a:r>
              <a:rPr lang="th-TH" sz="2000" dirty="0" smtClean="0"/>
              <a:t>ผู้จัดการฝ่าย / ส่วนต้นสังกัด จะได้รับ อีเมล์จำนวน 4 ฉบับ</a:t>
            </a:r>
          </a:p>
          <a:p>
            <a:pPr>
              <a:buFont typeface="Arial" pitchFamily="34" charset="0"/>
              <a:buChar char="•"/>
            </a:pPr>
            <a:r>
              <a:rPr lang="th-TH" sz="2000" dirty="0" smtClean="0"/>
              <a:t>ผู้จัดส่วนไอทีจะได้รับ อีเมล์จำนวน  4 ฉบับ</a:t>
            </a:r>
          </a:p>
          <a:p>
            <a:pPr>
              <a:buFont typeface="Arial" pitchFamily="34" charset="0"/>
              <a:buChar char="•"/>
            </a:pPr>
            <a:r>
              <a:rPr lang="th-TH" sz="2000" dirty="0" smtClean="0"/>
              <a:t>เจ้าหน้าที่ไอที จะได้รับ อีเมล์จำนวน 4ฉบับ</a:t>
            </a:r>
          </a:p>
          <a:p>
            <a:endParaRPr lang="th-TH" sz="2000" dirty="0" smtClean="0"/>
          </a:p>
          <a:p>
            <a:endParaRPr lang="th-TH" sz="2000" dirty="0"/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3714744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3286116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4214810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142984"/>
            <a:ext cx="7786742" cy="331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239000" cy="322878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การส่งอีเมล์ในใบแจ้งบริการ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7239000" cy="35719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h-TH" dirty="0" smtClean="0"/>
              <a:t>สรุปการส่งอีเมล์จากระบบ**งานติดตั้ง**</a:t>
            </a:r>
            <a:endParaRPr lang="th-TH" dirty="0"/>
          </a:p>
        </p:txBody>
      </p:sp>
      <p:pic>
        <p:nvPicPr>
          <p:cNvPr id="4" name="Picture 3" descr="mai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51565">
            <a:off x="3860486" y="102839"/>
            <a:ext cx="678691" cy="5429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282" y="4357694"/>
            <a:ext cx="75009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/>
              <a:t>กรณีปกติที่ผู้ใช้งานไม่มีปัญหาด้านการยอมรับงาน</a:t>
            </a:r>
          </a:p>
          <a:p>
            <a:pPr>
              <a:buFont typeface="Arial" pitchFamily="34" charset="0"/>
              <a:buChar char="•"/>
            </a:pPr>
            <a:r>
              <a:rPr lang="th-TH" sz="2000" dirty="0" smtClean="0"/>
              <a:t>ผู้แจ้งบริการ จะได้รับ อีเมล์จำนวน 5 ฉบับ</a:t>
            </a:r>
          </a:p>
          <a:p>
            <a:pPr>
              <a:buFont typeface="Arial" pitchFamily="34" charset="0"/>
              <a:buChar char="•"/>
            </a:pPr>
            <a:r>
              <a:rPr lang="th-TH" sz="2000" dirty="0" smtClean="0"/>
              <a:t>ผู้จัดการฝ่าย / ส่วนต้นสังกัด จะได้รับ อีเมล์จำนวน 4 ฉบับ</a:t>
            </a:r>
          </a:p>
          <a:p>
            <a:pPr>
              <a:buFont typeface="Arial" pitchFamily="34" charset="0"/>
              <a:buChar char="•"/>
            </a:pPr>
            <a:r>
              <a:rPr lang="th-TH" sz="2000" dirty="0" smtClean="0"/>
              <a:t>ผู้จัดส่วนไอทีจะได้รับ อีเมล์จำนวน  4 ฉบับ</a:t>
            </a:r>
          </a:p>
          <a:p>
            <a:pPr>
              <a:buFont typeface="Arial" pitchFamily="34" charset="0"/>
              <a:buChar char="•"/>
            </a:pPr>
            <a:r>
              <a:rPr lang="th-TH" sz="2000" dirty="0" smtClean="0"/>
              <a:t>เจ้าหน้าที่ไอที จะได้รับ อีเมล์จำนวน 4 ฉบับ</a:t>
            </a:r>
          </a:p>
          <a:p>
            <a:endParaRPr lang="th-TH" sz="2000" dirty="0" smtClean="0"/>
          </a:p>
          <a:p>
            <a:endParaRPr lang="th-TH" sz="2000" dirty="0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3714744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3286116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4214810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3" y="1071546"/>
            <a:ext cx="8001057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7239000" cy="5357850"/>
          </a:xfrm>
        </p:spPr>
        <p:txBody>
          <a:bodyPr>
            <a:normAutofit fontScale="92500"/>
          </a:bodyPr>
          <a:lstStyle/>
          <a:p>
            <a:r>
              <a:rPr lang="th-TH" dirty="0" smtClean="0">
                <a:solidFill>
                  <a:schemeClr val="tx2">
                    <a:lumMod val="75000"/>
                  </a:schemeClr>
                </a:solidFill>
                <a:hlinkClick r:id="rId2" action="ppaction://hlinksldjump"/>
              </a:rPr>
              <a:t>หน้าตาทันสมัย</a:t>
            </a:r>
            <a:endParaRPr lang="th-TH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th-TH" dirty="0" smtClean="0"/>
              <a:t>มี</a:t>
            </a:r>
            <a:r>
              <a:rPr lang="th-TH" dirty="0" smtClean="0">
                <a:hlinkClick r:id="rId3" action="ppaction://hlinksldjump"/>
              </a:rPr>
              <a:t>ระบบจัดการผู้ใช้งาน</a:t>
            </a:r>
            <a:r>
              <a:rPr lang="th-TH" dirty="0" smtClean="0"/>
              <a:t>ที่จัดเก็บข้อมูลได้ละเอียดขึ้น</a:t>
            </a:r>
          </a:p>
          <a:p>
            <a:pPr lvl="0"/>
            <a:r>
              <a:rPr lang="th-TH" dirty="0" smtClean="0"/>
              <a:t>มี</a:t>
            </a:r>
            <a:r>
              <a:rPr lang="th-TH" dirty="0" smtClean="0">
                <a:hlinkClick r:id="rId4" action="ppaction://hlinksldjump"/>
              </a:rPr>
              <a:t>ระบบจัดการผู้จัดจำหน่ายสินค้าไอที และ ยี่ห้อสินค้า</a:t>
            </a:r>
            <a:r>
              <a:rPr lang="th-TH" dirty="0" smtClean="0"/>
              <a:t>ที่ส่วนไอทีเคยใช้งาน</a:t>
            </a:r>
          </a:p>
          <a:p>
            <a:pPr lvl="0"/>
            <a:r>
              <a:rPr lang="th-TH" dirty="0" smtClean="0"/>
              <a:t>มี</a:t>
            </a:r>
            <a:r>
              <a:rPr lang="th-TH" dirty="0" smtClean="0">
                <a:hlinkClick r:id="rId5" action="ppaction://hlinksldjump"/>
              </a:rPr>
              <a:t>ระบบจัดการสินทรัพย์ </a:t>
            </a:r>
            <a:r>
              <a:rPr lang="th-TH" dirty="0" smtClean="0"/>
              <a:t>ที่สามารถรับเข้า แก้ไข ย้าย และ ตัดออก ที่สามารถสืบค้นประวัติ และ ความเชื่อมโยงของสินทรัพย์ได้ตลอดเวลา</a:t>
            </a:r>
          </a:p>
          <a:p>
            <a:pPr lvl="0"/>
            <a:r>
              <a:rPr lang="th-TH" dirty="0" smtClean="0"/>
              <a:t>มีระบบบันทึกรายการ </a:t>
            </a:r>
            <a:r>
              <a:rPr lang="en-US" sz="2000" dirty="0" smtClean="0">
                <a:hlinkClick r:id="rId6" action="ppaction://hlinksldjump"/>
              </a:rPr>
              <a:t>Domain Name &amp; Hosting </a:t>
            </a:r>
            <a:r>
              <a:rPr lang="th-TH" sz="2800" dirty="0" smtClean="0"/>
              <a:t>ที่สามารถแจ้งเตือนวันหมดอายุได้</a:t>
            </a:r>
          </a:p>
          <a:p>
            <a:pPr lvl="0"/>
            <a:r>
              <a:rPr lang="th-TH" sz="2800" dirty="0" smtClean="0"/>
              <a:t>มี</a:t>
            </a:r>
            <a:r>
              <a:rPr lang="th-TH" sz="2800" dirty="0" smtClean="0">
                <a:hlinkClick r:id="rId7" action="ppaction://hlinksldjump"/>
              </a:rPr>
              <a:t>ระบบจัดการคลังสินค้าของไอที </a:t>
            </a:r>
            <a:r>
              <a:rPr lang="en-US" sz="2000" dirty="0" smtClean="0">
                <a:hlinkClick r:id="rId7" action="ppaction://hlinksldjump"/>
              </a:rPr>
              <a:t>(Stock IT) </a:t>
            </a:r>
            <a:r>
              <a:rPr lang="th-TH" sz="2800" dirty="0" smtClean="0"/>
              <a:t>ที่ทำการออกรายงานได้สะดวก และ ถูกต้อง นับมูลค่าการเบิกแบบ เข้าก่อนออกก่อน </a:t>
            </a:r>
            <a:r>
              <a:rPr lang="en-US" sz="2000" dirty="0" smtClean="0"/>
              <a:t>(First In First Out) </a:t>
            </a:r>
          </a:p>
          <a:p>
            <a:pPr lvl="0"/>
            <a:r>
              <a:rPr lang="th-TH" sz="2800" dirty="0" smtClean="0"/>
              <a:t>มีการเพิ่มประเภทการแจ้งบริการ ครอบคลุมการให้บริการไอที ที่มากกว่า</a:t>
            </a:r>
          </a:p>
          <a:p>
            <a:pPr lvl="0"/>
            <a:r>
              <a:rPr lang="th-TH" sz="2800" dirty="0" smtClean="0"/>
              <a:t>อำนวยสะดวก และ เพิ่มความรวดเร็วในการบริการ ด้วยการ</a:t>
            </a:r>
            <a:r>
              <a:rPr lang="th-TH" sz="2800" dirty="0" smtClean="0">
                <a:hlinkClick r:id="rId8" action="ppaction://hlinksldjump"/>
              </a:rPr>
              <a:t>บันทึกรายการแจ้งบริการทางโทรศัพท์</a:t>
            </a:r>
            <a:endParaRPr lang="th-TH" sz="2800" dirty="0" smtClean="0"/>
          </a:p>
          <a:p>
            <a:pPr lvl="0"/>
            <a:endParaRPr lang="en-US" dirty="0" smtClean="0"/>
          </a:p>
          <a:p>
            <a:endParaRPr lang="th-TH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39000" cy="680068"/>
          </a:xfrm>
        </p:spPr>
        <p:txBody>
          <a:bodyPr/>
          <a:lstStyle/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มีอะไรใหม่ ใน 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IT Service 2013</a:t>
            </a:r>
            <a:endParaRPr lang="th-TH" dirty="0"/>
          </a:p>
        </p:txBody>
      </p:sp>
      <p:sp>
        <p:nvSpPr>
          <p:cNvPr id="5" name="Action Button: Home 4">
            <a:hlinkClick r:id="rId9" action="ppaction://hlinksldjump" highlightClick="1"/>
          </p:cNvPr>
          <p:cNvSpPr/>
          <p:nvPr/>
        </p:nvSpPr>
        <p:spPr>
          <a:xfrm>
            <a:off x="3571868" y="6072206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3071802" y="6072206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4214810" y="6072206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239000" cy="322878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การส่งอีเมล์ในใบแจ้งบริการ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7239000" cy="35719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h-TH" dirty="0" smtClean="0"/>
              <a:t>สรุปการส่งอีเมล์จากระบบ**งานสั่งซื้อ**</a:t>
            </a:r>
            <a:endParaRPr lang="th-TH" dirty="0"/>
          </a:p>
        </p:txBody>
      </p:sp>
      <p:pic>
        <p:nvPicPr>
          <p:cNvPr id="4" name="Picture 3" descr="mai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51565">
            <a:off x="3860486" y="102839"/>
            <a:ext cx="678691" cy="5429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282" y="4286256"/>
            <a:ext cx="75009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/>
              <a:t>กรณีปกติที่ผู้ใช้งานไม่มีปัญหาด้านการยอมรับงาน</a:t>
            </a:r>
          </a:p>
          <a:p>
            <a:pPr>
              <a:buFont typeface="Arial" pitchFamily="34" charset="0"/>
              <a:buChar char="•"/>
            </a:pPr>
            <a:r>
              <a:rPr lang="th-TH" sz="2000" dirty="0" smtClean="0"/>
              <a:t>ผู้แจ้งบริการ จะได้รับ อีเมล์จำนวน 6 ฉบับ</a:t>
            </a:r>
          </a:p>
          <a:p>
            <a:pPr>
              <a:buFont typeface="Arial" pitchFamily="34" charset="0"/>
              <a:buChar char="•"/>
            </a:pPr>
            <a:r>
              <a:rPr lang="th-TH" sz="2000" dirty="0" smtClean="0"/>
              <a:t>ผู้จัดการฝ่าย / ส่วนต้นสังกัด จะได้รับ อีเมล์จำนวน 4 ฉบับ</a:t>
            </a:r>
          </a:p>
          <a:p>
            <a:pPr>
              <a:buFont typeface="Arial" pitchFamily="34" charset="0"/>
              <a:buChar char="•"/>
            </a:pPr>
            <a:r>
              <a:rPr lang="th-TH" sz="2000" dirty="0" smtClean="0"/>
              <a:t>ผู้จัดส่วนไอทีจะได้รับ อีเมล์จำนวน  4 ฉบับ</a:t>
            </a:r>
          </a:p>
          <a:p>
            <a:pPr>
              <a:buFont typeface="Arial" pitchFamily="34" charset="0"/>
              <a:buChar char="•"/>
            </a:pPr>
            <a:r>
              <a:rPr lang="th-TH" sz="2000" dirty="0" smtClean="0"/>
              <a:t>เจ้าหน้าที่ไอที จะได้รับ อีเมล์จำนวน 4 ฉบับ</a:t>
            </a:r>
          </a:p>
          <a:p>
            <a:endParaRPr lang="th-TH" sz="2000" dirty="0" smtClean="0"/>
          </a:p>
          <a:p>
            <a:endParaRPr lang="th-TH" sz="2000" dirty="0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3714744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3286116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4214810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214422"/>
            <a:ext cx="778674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239000" cy="322878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การส่งอีเมล์ในใบแจ้งบริการ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7239000" cy="35719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h-TH" dirty="0" smtClean="0"/>
              <a:t>สรุปการส่งอีเมล์จากระบบ**งานสั่งจ้าง**</a:t>
            </a:r>
            <a:endParaRPr lang="th-TH" dirty="0"/>
          </a:p>
        </p:txBody>
      </p:sp>
      <p:pic>
        <p:nvPicPr>
          <p:cNvPr id="4" name="Picture 3" descr="mai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51565">
            <a:off x="3860486" y="102839"/>
            <a:ext cx="678691" cy="5429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158" y="4143380"/>
            <a:ext cx="75009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/>
              <a:t>กรณีปกติที่ผู้ใช้งานไม่มีปัญหาด้านการยอมรับงาน</a:t>
            </a:r>
          </a:p>
          <a:p>
            <a:pPr>
              <a:buFont typeface="Arial" pitchFamily="34" charset="0"/>
              <a:buChar char="•"/>
            </a:pPr>
            <a:r>
              <a:rPr lang="th-TH" sz="2000" dirty="0" smtClean="0"/>
              <a:t>ผู้แจ้งบริการ จะได้รับ อีเมล์จำนวน 4 ฉบับ</a:t>
            </a:r>
          </a:p>
          <a:p>
            <a:pPr>
              <a:buFont typeface="Arial" pitchFamily="34" charset="0"/>
              <a:buChar char="•"/>
            </a:pPr>
            <a:r>
              <a:rPr lang="th-TH" sz="2000" dirty="0" smtClean="0"/>
              <a:t>ผู้จัดการฝ่าย / ส่วนต้นสังกัด จะได้รับ อีเมล์จำนวน 4 ฉบับ</a:t>
            </a:r>
          </a:p>
          <a:p>
            <a:pPr>
              <a:buFont typeface="Arial" pitchFamily="34" charset="0"/>
              <a:buChar char="•"/>
            </a:pPr>
            <a:r>
              <a:rPr lang="th-TH" sz="2000" dirty="0" smtClean="0"/>
              <a:t>ผู้จัดส่วนไอทีจะได้รับ อีเมล์จำนวน  4 ฉบับ</a:t>
            </a:r>
          </a:p>
          <a:p>
            <a:pPr>
              <a:buFont typeface="Arial" pitchFamily="34" charset="0"/>
              <a:buChar char="•"/>
            </a:pPr>
            <a:r>
              <a:rPr lang="th-TH" sz="2000" dirty="0" smtClean="0"/>
              <a:t>เจ้าหน้าที่ไอที จะได้รับ อีเมล์จำนวน 4 ฉบับ</a:t>
            </a:r>
          </a:p>
          <a:p>
            <a:endParaRPr lang="th-TH" sz="2000" dirty="0" smtClean="0"/>
          </a:p>
          <a:p>
            <a:endParaRPr lang="th-TH" sz="2000" dirty="0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3714744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3286116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4214810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214422"/>
            <a:ext cx="792961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239000" cy="322878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การส่งอีเมล์ในใบแจ้งบริการ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7239000" cy="35719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h-TH" dirty="0" smtClean="0"/>
              <a:t>สรุปการส่งอีเมล์จากระบบ**งานพัฒนา / แก้ไขโปรแกรมและเวปไซค์**</a:t>
            </a:r>
            <a:endParaRPr lang="th-TH" dirty="0"/>
          </a:p>
        </p:txBody>
      </p:sp>
      <p:pic>
        <p:nvPicPr>
          <p:cNvPr id="4" name="Picture 3" descr="mai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51565">
            <a:off x="3860486" y="102839"/>
            <a:ext cx="678691" cy="5429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720" y="4214818"/>
            <a:ext cx="75009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/>
              <a:t>กรณีปกติที่ผู้ใช้งานไม่มีปัญหาด้านการยอมรับงาน</a:t>
            </a:r>
          </a:p>
          <a:p>
            <a:pPr>
              <a:buFont typeface="Arial" pitchFamily="34" charset="0"/>
              <a:buChar char="•"/>
            </a:pPr>
            <a:r>
              <a:rPr lang="th-TH" sz="2000" dirty="0" smtClean="0"/>
              <a:t>ผู้แจ้งบริการ จะได้รับ อีเมล์จำนวน 5 ฉบับ (เป็นอย่างน้อย ตามความคืบหน้าที่เจ้าหน้าที่ไอทีบันทึก)</a:t>
            </a:r>
          </a:p>
          <a:p>
            <a:pPr>
              <a:buFont typeface="Arial" pitchFamily="34" charset="0"/>
              <a:buChar char="•"/>
            </a:pPr>
            <a:r>
              <a:rPr lang="th-TH" sz="2000" dirty="0" smtClean="0"/>
              <a:t>ผู้จัดการฝ่าย / ส่วนต้นสังกัด จะได้รับ อีเมล์จำนวน 4 ฉบับ</a:t>
            </a:r>
          </a:p>
          <a:p>
            <a:pPr>
              <a:buFont typeface="Arial" pitchFamily="34" charset="0"/>
              <a:buChar char="•"/>
            </a:pPr>
            <a:r>
              <a:rPr lang="th-TH" sz="2000" dirty="0" smtClean="0"/>
              <a:t>ผู้จัดส่วนไอทีจะได้รับ อีเมล์จำนวน  4 ฉบับ</a:t>
            </a:r>
          </a:p>
          <a:p>
            <a:pPr>
              <a:buFont typeface="Arial" pitchFamily="34" charset="0"/>
              <a:buChar char="•"/>
            </a:pPr>
            <a:r>
              <a:rPr lang="th-TH" sz="2000" dirty="0" smtClean="0"/>
              <a:t>เจ้าหน้าที่ไอที จะได้รับ อีเมล์จำนวน 4 ฉบับ</a:t>
            </a:r>
          </a:p>
          <a:p>
            <a:endParaRPr lang="th-TH" sz="2000" dirty="0" smtClean="0"/>
          </a:p>
          <a:p>
            <a:endParaRPr lang="th-TH" sz="2000" dirty="0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3714744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3286116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4214810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071546"/>
            <a:ext cx="785818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239000" cy="322878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การส่งอีเมล์ในใบแจ้งบริการ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7239000" cy="35719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h-TH" dirty="0" smtClean="0"/>
              <a:t>สรุปการส่งอีเมล์จากระบบ**งานเบิก**</a:t>
            </a:r>
            <a:endParaRPr lang="th-TH" dirty="0"/>
          </a:p>
        </p:txBody>
      </p:sp>
      <p:pic>
        <p:nvPicPr>
          <p:cNvPr id="4" name="Picture 3" descr="mai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51565">
            <a:off x="3860486" y="102839"/>
            <a:ext cx="678691" cy="5429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720" y="3857628"/>
            <a:ext cx="75009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/>
              <a:t>กรณีปกติที่ผู้ใช้งานไม่มีปัญหาด้านการยอมรับงาน</a:t>
            </a:r>
          </a:p>
          <a:p>
            <a:pPr>
              <a:buFont typeface="Arial" pitchFamily="34" charset="0"/>
              <a:buChar char="•"/>
            </a:pPr>
            <a:r>
              <a:rPr lang="th-TH" sz="2000" dirty="0" smtClean="0"/>
              <a:t>ผู้แจ้งบริการ จะได้รับ อีเมล์จำนวน 4 ฉบับ</a:t>
            </a:r>
          </a:p>
          <a:p>
            <a:pPr>
              <a:buFont typeface="Arial" pitchFamily="34" charset="0"/>
              <a:buChar char="•"/>
            </a:pPr>
            <a:r>
              <a:rPr lang="th-TH" sz="2000" dirty="0" smtClean="0"/>
              <a:t>ผู้จัดการฝ่าย / ส่วนต้นสังกัด จะได้รับ อีเมล์จำนวน 4 ฉบับ</a:t>
            </a:r>
          </a:p>
          <a:p>
            <a:pPr>
              <a:buFont typeface="Arial" pitchFamily="34" charset="0"/>
              <a:buChar char="•"/>
            </a:pPr>
            <a:r>
              <a:rPr lang="th-TH" sz="2000" dirty="0" smtClean="0"/>
              <a:t>ผู้จัดส่วนไอทีจะได้รับ อีเมล์จำนวน  4 ฉบับ</a:t>
            </a:r>
          </a:p>
          <a:p>
            <a:pPr>
              <a:buFont typeface="Arial" pitchFamily="34" charset="0"/>
              <a:buChar char="•"/>
            </a:pPr>
            <a:r>
              <a:rPr lang="th-TH" sz="2000" dirty="0" smtClean="0"/>
              <a:t>เจ้าหน้าที่ไอที จะได้รับ อีเมล์จำนวน 4 ฉบับ</a:t>
            </a:r>
          </a:p>
          <a:p>
            <a:endParaRPr lang="th-TH" sz="2000" dirty="0" smtClean="0"/>
          </a:p>
          <a:p>
            <a:endParaRPr lang="th-TH" sz="2000" dirty="0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3714744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3286116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4214810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214422"/>
            <a:ext cx="778671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239000" cy="322878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การส่งอีเมล์ในใบแจ้งบริการ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7239000" cy="35719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h-TH" dirty="0" smtClean="0"/>
              <a:t>สรุปการส่งอีเมล์จากระบบ**งานยืม**</a:t>
            </a:r>
            <a:endParaRPr lang="th-TH" dirty="0"/>
          </a:p>
        </p:txBody>
      </p:sp>
      <p:pic>
        <p:nvPicPr>
          <p:cNvPr id="4" name="Picture 3" descr="mai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51565">
            <a:off x="3860486" y="102839"/>
            <a:ext cx="678691" cy="5429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158" y="4071942"/>
            <a:ext cx="75009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/>
              <a:t>กรณีปกติที่ผู้ใช้งานไม่มีปัญหาด้านการยอมรับงาน</a:t>
            </a:r>
          </a:p>
          <a:p>
            <a:pPr>
              <a:buFont typeface="Arial" pitchFamily="34" charset="0"/>
              <a:buChar char="•"/>
            </a:pPr>
            <a:r>
              <a:rPr lang="th-TH" sz="2000" dirty="0" smtClean="0"/>
              <a:t>ผู้แจ้งบริการ จะได้รับ อีเมล์จำนวน 4 ฉบับ</a:t>
            </a:r>
          </a:p>
          <a:p>
            <a:pPr>
              <a:buFont typeface="Arial" pitchFamily="34" charset="0"/>
              <a:buChar char="•"/>
            </a:pPr>
            <a:r>
              <a:rPr lang="th-TH" sz="2000" dirty="0" smtClean="0"/>
              <a:t>ผู้จัดการฝ่าย / ส่วนต้นสังกัด จะได้รับ อีเมล์จำนวน 4 ฉบับ</a:t>
            </a:r>
          </a:p>
          <a:p>
            <a:pPr>
              <a:buFont typeface="Arial" pitchFamily="34" charset="0"/>
              <a:buChar char="•"/>
            </a:pPr>
            <a:r>
              <a:rPr lang="th-TH" sz="2000" dirty="0" smtClean="0"/>
              <a:t>ผู้จัดส่วนไอทีจะได้รับ อีเมล์จำนวน  4 ฉบับ</a:t>
            </a:r>
          </a:p>
          <a:p>
            <a:pPr>
              <a:buFont typeface="Arial" pitchFamily="34" charset="0"/>
              <a:buChar char="•"/>
            </a:pPr>
            <a:r>
              <a:rPr lang="th-TH" sz="2000" dirty="0" smtClean="0"/>
              <a:t>เจ้าหน้าที่ไอที จะได้รับ อีเมล์จำนวน 4 ฉบับ</a:t>
            </a:r>
          </a:p>
          <a:p>
            <a:endParaRPr lang="th-TH" sz="2000" dirty="0" smtClean="0"/>
          </a:p>
          <a:p>
            <a:endParaRPr lang="th-TH" sz="2000" dirty="0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3714744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3286116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4214810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285860"/>
            <a:ext cx="785818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สิทธิ์การอนุมัติ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dirty="0" smtClean="0"/>
              <a:t>ทุกๆ ประเภทของการแจ้งบริการ ผู้จัดการส่วนไอที สามารถทำการอนุมัติ และ เลือกเจ้าหน้าที่เข้าไปดำเนินการได้ทันที โดยไม่ต้องรอผู้จัดการฝ่าย / ส่วนอนุมัติ</a:t>
            </a:r>
            <a:r>
              <a:rPr lang="th-TH" b="1" dirty="0" smtClean="0"/>
              <a:t> </a:t>
            </a:r>
            <a:r>
              <a:rPr lang="th-TH" b="1" u="sng" dirty="0" smtClean="0"/>
              <a:t>ยกเว้นใบงานแจ้งบริการสั่งซื้ออุปกรณ์ </a:t>
            </a:r>
            <a:r>
              <a:rPr lang="en-US" b="1" u="sng" dirty="0" smtClean="0"/>
              <a:t>, </a:t>
            </a:r>
            <a:r>
              <a:rPr lang="th-TH" b="1" u="sng" dirty="0" smtClean="0"/>
              <a:t>ใบแจ้งสั่งจ้าง และ ใบงานพัฒนา/แก้ไข โปรแกรมและเวปไซค์</a:t>
            </a:r>
            <a:endParaRPr lang="en-US" dirty="0" smtClean="0"/>
          </a:p>
          <a:p>
            <a:pPr lvl="0"/>
            <a:r>
              <a:rPr lang="th-TH" dirty="0" smtClean="0"/>
              <a:t>ในใบงานที่เจ้าหน้าที่ไอที เข้าไปดำเนินการแล้ว ผู้จัดการฝ่าย / ส่วน สามารถเลือก “อนุมัติ” ได้เพียงอย่างเดียว</a:t>
            </a:r>
            <a:endParaRPr lang="en-US" dirty="0" smtClean="0"/>
          </a:p>
          <a:p>
            <a:r>
              <a:rPr lang="th-TH" dirty="0" smtClean="0"/>
              <a:t>ผู้บริหารผู้ใช้งาน 1 ท่าน สามารถทำการอนุมัติได้หลายๆ ฝ่าย และ อนุมัติข้ามฝ่ายได้ และ ให้ฝ่ายนั้น จะกำหนดให้มีผู้อนุมัติกี่คนก็ได้</a:t>
            </a:r>
            <a:endParaRPr lang="th-TH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3714744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3286116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4214810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498080" cy="642942"/>
          </a:xfrm>
        </p:spPr>
        <p:txBody>
          <a:bodyPr/>
          <a:lstStyle/>
          <a:p>
            <a:r>
              <a:rPr lang="th-TH" dirty="0" smtClean="0"/>
              <a:t>ตัวอย่าง</a:t>
            </a:r>
            <a:endParaRPr lang="th-TH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7499350" cy="475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3714744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3286116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4214810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กำหนดการส่งมอบ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งานซ่อม</a:t>
            </a:r>
          </a:p>
          <a:p>
            <a:pPr lvl="1"/>
            <a:r>
              <a:rPr lang="th-TH" b="1" dirty="0" smtClean="0"/>
              <a:t>มาตรฐานการส่งมอบ</a:t>
            </a:r>
            <a:r>
              <a:rPr lang="th-TH" dirty="0" smtClean="0"/>
              <a:t> 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th-TH" dirty="0" smtClean="0"/>
              <a:t> 1-2 วันทำการ นับตั้งแต่วันที่ ผู้จัดการไอทีทำการอนุมัติ และ แจกจ่ายงานให้เจ้าหน้าที่ไอทีดำเนินการ ทางไอทีจะส่งมอบงานซ่อมให้ภายใน 1 วันทำการ เว้นกรณีที่คิวใบแจ้งบริการรายวัน มีมากกว่า 5 รายการ เจ้าหน้าที่จะดำเนินการซ่อมในวันถัดไป ถ้าหากว่าการซ่อมนั้นต้องรอการสั่งซื้ออะไหล่</a:t>
            </a:r>
            <a:r>
              <a:rPr lang="en-US" dirty="0" smtClean="0"/>
              <a:t>,</a:t>
            </a:r>
            <a:r>
              <a:rPr lang="th-TH" dirty="0" smtClean="0"/>
              <a:t>เบิกอุปกรณ์ หรือ สิ่งที่ต้องซ่อมนั้นเสียหายหนัก  ทางเจ้าหน้าที่ไอที จะติดต่อกลับเพื่อตกลงวันส่งมอบใหม่ ร่วมกับทางผู้ใช้งาน หากเจ้าหน้าที่ไอทีพิจารณาแล้วว่า จำเป็นต้องใช้เวลานานในการซ่อมแซม เจ้าหน้าที่ฯ จะทำการจัดหาคอมพิวเตอร์ หรือ โน๊ตบุ๊คสำรองให้ใช้งาน พร้อมติดตั้งโปรแกรมพื้นฐาน เพื่อให้สามารถใช้งานได้ระหว่างรอ</a:t>
            </a:r>
            <a:endParaRPr lang="en-US" dirty="0" smtClean="0"/>
          </a:p>
          <a:p>
            <a:pPr lvl="1">
              <a:buNone/>
            </a:pPr>
            <a:endParaRPr lang="th-TH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3714744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3286116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4214810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กำหนดการส่งมอบ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งานติดตั้ง</a:t>
            </a:r>
          </a:p>
          <a:p>
            <a:pPr lvl="1"/>
            <a:r>
              <a:rPr lang="th-TH" sz="2500" b="1" dirty="0" smtClean="0"/>
              <a:t>มาตรฐานการส่งมอบ</a:t>
            </a:r>
            <a:r>
              <a:rPr lang="th-TH" sz="2500" dirty="0" smtClean="0"/>
              <a:t> </a:t>
            </a:r>
            <a:r>
              <a:rPr lang="en-US" sz="1700" b="1" dirty="0" smtClean="0"/>
              <a:t>:</a:t>
            </a:r>
            <a:r>
              <a:rPr lang="en-US" sz="1700" dirty="0" smtClean="0"/>
              <a:t> </a:t>
            </a:r>
            <a:r>
              <a:rPr lang="th-TH" sz="2500" dirty="0" smtClean="0"/>
              <a:t> 1-2 วันทำการนับตั้งแต่วันที่ผู้จัดการส่วนไอที ทำการอนุมัติใบแจ้งบริการ และ แจกแจงงานให้กับเจ้าหน้าที่ไอทีดำเนินการ ทางไอทีจะส่งมอบงานติดตั้งให้ภายใน 1 วัน เว้นกรณีคิวใบแจ้งบริการรายวันมีมากกว่า 5 รายการเจ้าหน้าที่จะดำเนินการติดตั้งในวันถัดไป  ถ้าหากว่าจำเป็นจะต้องขอการสั่งซื้อ </a:t>
            </a:r>
            <a:r>
              <a:rPr lang="en-US" sz="1700" dirty="0" smtClean="0"/>
              <a:t>Software </a:t>
            </a:r>
            <a:r>
              <a:rPr lang="th-TH" sz="2500" dirty="0" smtClean="0"/>
              <a:t>มาติดตั้ง เจ้าหน้าที่ไอที่จะติดต่อกับผู้ใช้งานเพื่อตกลงวันที่ส่งมอบใหม่ร่วมกันอีกครั้ง</a:t>
            </a:r>
            <a:endParaRPr lang="en-US" sz="1700" dirty="0" smtClean="0"/>
          </a:p>
          <a:p>
            <a:pPr lvl="1">
              <a:buNone/>
            </a:pPr>
            <a:endParaRPr lang="th-TH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3714744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3286116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4214810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กำหนดการส่งมอบ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งานสั่งซื้อ</a:t>
            </a:r>
          </a:p>
          <a:p>
            <a:pPr lvl="1"/>
            <a:r>
              <a:rPr lang="th-TH" sz="2500" b="1" dirty="0" smtClean="0"/>
              <a:t>มาตรฐานการส่งมอบ</a:t>
            </a:r>
            <a:r>
              <a:rPr lang="th-TH" sz="2500" dirty="0" smtClean="0"/>
              <a:t> </a:t>
            </a:r>
            <a:r>
              <a:rPr lang="en-US" sz="1700" b="1" dirty="0" smtClean="0"/>
              <a:t>:</a:t>
            </a:r>
            <a:r>
              <a:rPr lang="en-US" sz="1700" dirty="0" smtClean="0"/>
              <a:t> </a:t>
            </a:r>
            <a:r>
              <a:rPr lang="th-TH" sz="2500" dirty="0" smtClean="0"/>
              <a:t> ภายใน 3-7 วันทำการ นับตั้งแต่วันที่ผู้จัดการฝ่าย / ส่วน และ ผู้จัดการส่วนไอที ทำการอนุมัติใบแจ้ง และ แจกแจงงานให้เจ้าหน้าที่ไอทีดำเนินการ เจ้าหน้าที่ไอที จะทำการแจ้งราคา และ วันที่ส่งมอบให้กับผู้ใช้งาน หรือ หากไม่สามารถส่งมอบได้ภายในระยะเวลา 7 วัน เจ้าหน้าที่ไอทีจะทำการแจ้งวันส่งมอบให้ผู้ใช้งานทราบ</a:t>
            </a:r>
            <a:endParaRPr lang="en-US" sz="1700" dirty="0" smtClean="0"/>
          </a:p>
          <a:p>
            <a:pPr lvl="1">
              <a:buNone/>
            </a:pPr>
            <a:endParaRPr lang="th-TH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3714744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3286116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4214810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มีอะไรใหม่ ใน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IT Service 2013 (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ต่อ)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7239000" cy="5455628"/>
          </a:xfrm>
        </p:spPr>
        <p:txBody>
          <a:bodyPr/>
          <a:lstStyle/>
          <a:p>
            <a:r>
              <a:rPr lang="th-TH" dirty="0" smtClean="0"/>
              <a:t>มีระบบการจัดส่งอีเมล์ แจ้งเตือนความคืบหน้าให้ผู้แจ้งบริการและผู้ที่เกี่ยวข้องทราบ ทุกครั้งที่ใบแจ้งมีการเคลื่อนไหว</a:t>
            </a:r>
          </a:p>
          <a:p>
            <a:r>
              <a:rPr lang="th-TH" dirty="0" smtClean="0"/>
              <a:t>มีระบบออกรายงานตามสิทธิ์ของผู้ใช้แต่ละท่าน ที่สามารถเรียกดูได้ตลอดเวลา</a:t>
            </a:r>
          </a:p>
          <a:p>
            <a:r>
              <a:rPr lang="th-TH" dirty="0" smtClean="0"/>
              <a:t>ค้นหาประวัติการซ่อมของตัวเองได้</a:t>
            </a:r>
          </a:p>
          <a:p>
            <a:r>
              <a:rPr lang="th-TH" dirty="0" smtClean="0"/>
              <a:t>เรียกดูคลังความรู้ไอทีสำหรับผู้ที่สนใจ พร้อมแสดงความคิดเห็นเพิ่มเติม หรือ ตั้งคำถามให้เจ้าหน้าที่ไอทีตอบได้</a:t>
            </a:r>
          </a:p>
          <a:p>
            <a:r>
              <a:rPr lang="th-TH" dirty="0" smtClean="0"/>
              <a:t>ผู้แจ้งบริการ สามารถทำการแก้ไขใบแจ้งบริการของตัวเองได้</a:t>
            </a:r>
          </a:p>
          <a:p>
            <a:r>
              <a:rPr lang="th-TH" dirty="0" smtClean="0"/>
              <a:t>มี </a:t>
            </a:r>
            <a:r>
              <a:rPr lang="en-US" dirty="0" smtClean="0"/>
              <a:t>Check List </a:t>
            </a:r>
            <a:r>
              <a:rPr lang="th-TH" dirty="0" smtClean="0"/>
              <a:t>ให้ผู้แจ้งบริการทุกท่านเซ็นชื่อยอมรับงานได้ทุกใบ</a:t>
            </a: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3714744" y="550070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3214678" y="550070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4357686" y="550070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กำหนดการส่งมอบ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งานสั่งจ้าง</a:t>
            </a:r>
          </a:p>
          <a:p>
            <a:pPr lvl="1"/>
            <a:r>
              <a:rPr lang="th-TH" sz="2500" b="1" dirty="0" smtClean="0"/>
              <a:t>มาตรฐานการส่งมอบ</a:t>
            </a:r>
            <a:r>
              <a:rPr lang="th-TH" sz="2500" dirty="0" smtClean="0"/>
              <a:t>  </a:t>
            </a:r>
            <a:r>
              <a:rPr lang="en-US" sz="1700" b="1" dirty="0" smtClean="0"/>
              <a:t>:</a:t>
            </a:r>
            <a:r>
              <a:rPr lang="en-US" sz="1700" dirty="0" smtClean="0"/>
              <a:t> </a:t>
            </a:r>
            <a:r>
              <a:rPr lang="th-TH" sz="2500" dirty="0" smtClean="0"/>
              <a:t> นับตามระยะเวลาที่ได้ตกลงไว้ในสัญญาจ้าง หรือ ตามใบเสนอราคา หรือ ตามข้อตกลงร่วมกันของส่วนไอที กับผู้ใช้งาน</a:t>
            </a:r>
            <a:endParaRPr lang="en-US" sz="1700" dirty="0" smtClean="0"/>
          </a:p>
          <a:p>
            <a:pPr lvl="1">
              <a:buNone/>
            </a:pPr>
            <a:endParaRPr lang="th-TH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3714744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3286116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4214810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กำหนดการส่งมอบ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งานพัฒนา/แก้ไขโปรแกรมและเวปไซค์</a:t>
            </a:r>
          </a:p>
          <a:p>
            <a:pPr lvl="1"/>
            <a:r>
              <a:rPr lang="th-TH" sz="2500" b="1" dirty="0" smtClean="0"/>
              <a:t>มาตรฐานการส่งมอบ</a:t>
            </a:r>
            <a:r>
              <a:rPr lang="th-TH" sz="2500" dirty="0" smtClean="0"/>
              <a:t>  </a:t>
            </a:r>
            <a:r>
              <a:rPr lang="en-US" sz="1700" b="1" dirty="0" smtClean="0"/>
              <a:t>:</a:t>
            </a:r>
            <a:r>
              <a:rPr lang="en-US" sz="1700" dirty="0" smtClean="0"/>
              <a:t> </a:t>
            </a:r>
            <a:r>
              <a:rPr lang="th-TH" sz="2500" dirty="0" smtClean="0"/>
              <a:t> ตามระยะเวลาในแผนงานที่ได้รับการอนุมัติจากทาง ผู้จัดการฝ่าย </a:t>
            </a:r>
            <a:r>
              <a:rPr lang="en-US" sz="1700" dirty="0" smtClean="0"/>
              <a:t>/ </a:t>
            </a:r>
            <a:r>
              <a:rPr lang="th-TH" sz="2500" dirty="0" smtClean="0"/>
              <a:t>ส่วนที่เกี่ยวข้อง ร่วมกันกับผู้จัดการส่วนไอที  หากเป็นการพัฒนาโปรแกรม จะได้ต้องผ่านการพิจารณาจากกรรมการผู้จัดการ หรือ ผู้บังคับบัญชาสูงสุดของหน่วยงานดังกล่าว</a:t>
            </a:r>
            <a:endParaRPr lang="en-US" sz="1700" dirty="0" smtClean="0"/>
          </a:p>
          <a:p>
            <a:pPr lvl="1">
              <a:buNone/>
            </a:pPr>
            <a:endParaRPr lang="th-TH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3714744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3286116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4214810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กำหนดการส่งมอบ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งานเบิก</a:t>
            </a:r>
          </a:p>
          <a:p>
            <a:pPr lvl="1"/>
            <a:r>
              <a:rPr lang="th-TH" sz="2500" b="1" dirty="0" smtClean="0"/>
              <a:t>มาตรฐานการส่งมอบ</a:t>
            </a:r>
            <a:r>
              <a:rPr lang="th-TH" sz="2500" dirty="0" smtClean="0"/>
              <a:t>  </a:t>
            </a:r>
            <a:r>
              <a:rPr lang="en-US" sz="1700" b="1" dirty="0" smtClean="0"/>
              <a:t>:</a:t>
            </a:r>
            <a:r>
              <a:rPr lang="en-US" sz="1700" dirty="0" smtClean="0"/>
              <a:t> </a:t>
            </a:r>
            <a:r>
              <a:rPr lang="th-TH" sz="2500" dirty="0" smtClean="0"/>
              <a:t> ภายใน </a:t>
            </a:r>
            <a:r>
              <a:rPr lang="en-US" sz="1700" dirty="0" smtClean="0"/>
              <a:t>1-2 </a:t>
            </a:r>
            <a:r>
              <a:rPr lang="th-TH" sz="2500" dirty="0" smtClean="0"/>
              <a:t>วันทำการ นับตั้งแต่วันที่ผู้จัดการส่วนไอที ได้ทำการอนุมัติและแจกแจงใบแจ้งบริการไปยังเจ้าหน้าที่ไอที ซึ่งทางส่วนไอที จะมีการจัดเตรียมคลังอุปกรณ์สำหรับเบิกไว้ แต่ในกรณีที่อุปกรณ์ดังกล่าวหมด ทางส่วนฯ จะทำการแจ้งให้ผู้ใช้งานทราบ และ กำหนดวันส่งมอบอุปกรณ์ใหม่ โดยผู้ใช้งานที่ขอเบิกอุปกรณ์สิ้นเปลือง สามารถมารับอุปกรณ์ที่ขอเบิกได้ที่ส่วนไอที</a:t>
            </a:r>
            <a:endParaRPr lang="en-US" sz="1700" dirty="0" smtClean="0"/>
          </a:p>
          <a:p>
            <a:pPr lvl="1">
              <a:buNone/>
            </a:pPr>
            <a:endParaRPr lang="th-TH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3714744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3286116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4214810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กำหนดการส่งมอบ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งานยืม</a:t>
            </a:r>
          </a:p>
          <a:p>
            <a:pPr lvl="1"/>
            <a:r>
              <a:rPr lang="th-TH" sz="2500" b="1" dirty="0" smtClean="0"/>
              <a:t>มาตรฐานการส่งมอบ</a:t>
            </a:r>
            <a:r>
              <a:rPr lang="th-TH" sz="2500" dirty="0" smtClean="0"/>
              <a:t> </a:t>
            </a:r>
            <a:r>
              <a:rPr lang="th-TH" sz="1700" b="1" dirty="0" smtClean="0"/>
              <a:t> </a:t>
            </a:r>
            <a:r>
              <a:rPr lang="en-US" sz="1700" b="1" dirty="0" smtClean="0"/>
              <a:t>:</a:t>
            </a:r>
            <a:r>
              <a:rPr lang="en-US" sz="1700" dirty="0" smtClean="0"/>
              <a:t> </a:t>
            </a:r>
            <a:r>
              <a:rPr lang="th-TH" sz="2500" dirty="0" smtClean="0"/>
              <a:t>  ภายใน </a:t>
            </a:r>
            <a:r>
              <a:rPr lang="en-US" sz="1700" dirty="0" smtClean="0"/>
              <a:t>1 </a:t>
            </a:r>
            <a:r>
              <a:rPr lang="th-TH" sz="2500" dirty="0" smtClean="0"/>
              <a:t>วันทำการ นับตั้งแต่วันที่ผู้จัดการส่วนไอที ทำการอนุมัติและแจกแจงใบแจ้งบริการไปยังเจ้าหน้าที่ไอที โดยจะพิจารณาลำดับของคิวที่แจ้งบริการเป็นหลัก (แจ้งก่อนได้ก่อน) ผู้ที่แจ้งบริการผ่านโปรแกรม </a:t>
            </a:r>
            <a:r>
              <a:rPr lang="en-US" sz="1700" dirty="0" smtClean="0"/>
              <a:t>IT Service Online </a:t>
            </a:r>
            <a:r>
              <a:rPr lang="th-TH" sz="2500" dirty="0" smtClean="0"/>
              <a:t>ก่อน จะได้รับสิทธิ์ในการเลือกจองอุปกรณ์ที่ต้องการก่อน จะไม่สามารถจองในช่วงเวลาเดียวกันได้ และ ในกรณีที่เป็นการประชุมบริหาร เจ้าหน้าทีไอที จะเป็นผู้ทำการติดตั้งอุปกรณ์ให้</a:t>
            </a:r>
            <a:endParaRPr lang="en-US" sz="1700" dirty="0" smtClean="0"/>
          </a:p>
          <a:p>
            <a:pPr lvl="1">
              <a:buNone/>
            </a:pPr>
            <a:endParaRPr lang="th-TH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3714744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3286116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4214810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การออกรายงาน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รายงาน (ผู้ใช้งาน)</a:t>
            </a:r>
          </a:p>
          <a:p>
            <a:pPr lvl="1"/>
            <a:r>
              <a:rPr lang="th-TH" dirty="0" smtClean="0"/>
              <a:t>รายงานประวัติการแจ้งบริการ</a:t>
            </a:r>
            <a:endParaRPr lang="en-US" dirty="0" smtClean="0"/>
          </a:p>
          <a:p>
            <a:pPr lvl="1"/>
            <a:r>
              <a:rPr lang="th-TH" dirty="0" smtClean="0"/>
              <a:t>รายงานประวัติส่วนตัว</a:t>
            </a:r>
            <a:endParaRPr lang="en-US" dirty="0" smtClean="0"/>
          </a:p>
          <a:p>
            <a:pPr lvl="1"/>
            <a:r>
              <a:rPr lang="th-TH" dirty="0" smtClean="0"/>
              <a:t>รายงานการร้องเรียนไอที</a:t>
            </a:r>
            <a:endParaRPr lang="en-US" dirty="0" smtClean="0"/>
          </a:p>
          <a:p>
            <a:pPr lvl="1"/>
            <a:r>
              <a:rPr lang="th-TH" dirty="0" smtClean="0"/>
              <a:t>รายงานสินทรัพย์ในความรับผิดชอบ</a:t>
            </a:r>
          </a:p>
          <a:p>
            <a:pPr lvl="1">
              <a:buNone/>
            </a:pPr>
            <a:endParaRPr lang="th-TH" dirty="0" smtClean="0"/>
          </a:p>
          <a:p>
            <a:endParaRPr lang="th-TH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3714744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3286116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4214810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การออกรายงาน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รายงาน (ผู้บริหารผู้ใช้งาน)</a:t>
            </a:r>
          </a:p>
          <a:p>
            <a:pPr lvl="1"/>
            <a:r>
              <a:rPr lang="th-TH" dirty="0" smtClean="0"/>
              <a:t>รายงานประวัติการแจ้งบริการ</a:t>
            </a:r>
            <a:endParaRPr lang="en-US" dirty="0" smtClean="0"/>
          </a:p>
          <a:p>
            <a:pPr lvl="1"/>
            <a:r>
              <a:rPr lang="th-TH" dirty="0" smtClean="0"/>
              <a:t>รายงานประวัติส่วนตัว</a:t>
            </a:r>
            <a:endParaRPr lang="en-US" dirty="0" smtClean="0"/>
          </a:p>
          <a:p>
            <a:pPr lvl="1"/>
            <a:r>
              <a:rPr lang="th-TH" dirty="0" smtClean="0"/>
              <a:t>รายงานการร้องเรียนไอที</a:t>
            </a:r>
            <a:endParaRPr lang="en-US" dirty="0" smtClean="0"/>
          </a:p>
          <a:p>
            <a:pPr lvl="1"/>
            <a:r>
              <a:rPr lang="th-TH" dirty="0" smtClean="0"/>
              <a:t>รายงานสินทรัพย์ในความรับผิดชอบ</a:t>
            </a:r>
            <a:endParaRPr lang="en-US" dirty="0" smtClean="0"/>
          </a:p>
          <a:p>
            <a:pPr lvl="1"/>
            <a:r>
              <a:rPr lang="th-TH" dirty="0" smtClean="0"/>
              <a:t>รายงานการแจ้งบริการของผู้ใช้งานในฝ่าย / ส่วนที่รับผิดชอบอนุมัติ</a:t>
            </a:r>
            <a:endParaRPr lang="en-US" dirty="0" smtClean="0"/>
          </a:p>
          <a:p>
            <a:pPr lvl="1"/>
            <a:r>
              <a:rPr lang="th-TH" dirty="0" smtClean="0"/>
              <a:t>รายงานสรุปรายชื่อบุคคล </a:t>
            </a:r>
            <a:r>
              <a:rPr lang="en-US" dirty="0" smtClean="0"/>
              <a:t>, </a:t>
            </a:r>
            <a:r>
              <a:rPr lang="th-TH" dirty="0" smtClean="0"/>
              <a:t>ฝ่าย/ส่วน ที่มีสิทธิ์อนุมัติ</a:t>
            </a:r>
            <a:endParaRPr lang="en-US" dirty="0" smtClean="0"/>
          </a:p>
          <a:p>
            <a:pPr lvl="1"/>
            <a:r>
              <a:rPr lang="th-TH" dirty="0" smtClean="0"/>
              <a:t>รายงานสรุปค่าใช้จ่ายในการเบิกวัสดุอุปกรณ์ไอที ในฝ่าย / ส่วน ที่รับผิดชอบอนุมัติ</a:t>
            </a:r>
            <a:endParaRPr lang="en-US" dirty="0" smtClean="0"/>
          </a:p>
          <a:p>
            <a:pPr lvl="1">
              <a:buNone/>
            </a:pPr>
            <a:endParaRPr lang="th-TH" dirty="0" smtClean="0"/>
          </a:p>
          <a:p>
            <a:endParaRPr lang="th-TH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3714744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3286116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4214810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r>
              <a:rPr lang="th-TH" dirty="0" smtClean="0"/>
              <a:t>การออกรายงาน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รายงาน (ผู้จัดการส่วนไอที)</a:t>
            </a:r>
          </a:p>
          <a:p>
            <a:pPr lvl="1"/>
            <a:r>
              <a:rPr lang="th-TH" dirty="0" smtClean="0"/>
              <a:t>รายงานประวัติการแจ้งบริการ</a:t>
            </a:r>
            <a:endParaRPr lang="en-US" dirty="0" smtClean="0"/>
          </a:p>
          <a:p>
            <a:pPr lvl="1"/>
            <a:r>
              <a:rPr lang="th-TH" dirty="0" smtClean="0"/>
              <a:t>รายงานประวัติส่วนตัว</a:t>
            </a:r>
            <a:endParaRPr lang="en-US" dirty="0" smtClean="0"/>
          </a:p>
          <a:p>
            <a:pPr lvl="1"/>
            <a:r>
              <a:rPr lang="th-TH" dirty="0" smtClean="0"/>
              <a:t>รายงานการร้องเรียนไอที</a:t>
            </a:r>
            <a:endParaRPr lang="en-US" dirty="0" smtClean="0"/>
          </a:p>
          <a:p>
            <a:pPr lvl="1"/>
            <a:r>
              <a:rPr lang="th-TH" dirty="0" smtClean="0"/>
              <a:t>รายงานสินทรัพย์ในความรับผิดชอบ</a:t>
            </a:r>
            <a:endParaRPr lang="en-US" dirty="0" smtClean="0"/>
          </a:p>
          <a:p>
            <a:pPr lvl="1"/>
            <a:r>
              <a:rPr lang="th-TH" dirty="0" smtClean="0"/>
              <a:t>รายงานสรุปสินทรัพย์รายบุคคลทั้งหมด</a:t>
            </a:r>
            <a:endParaRPr lang="en-US" dirty="0" smtClean="0"/>
          </a:p>
          <a:p>
            <a:pPr lvl="1"/>
            <a:r>
              <a:rPr lang="th-TH" dirty="0" smtClean="0"/>
              <a:t>รายงานสรุปสิทธิ์ในการอนุมัติการใช้งาน</a:t>
            </a:r>
            <a:endParaRPr lang="en-US" dirty="0" smtClean="0"/>
          </a:p>
          <a:p>
            <a:pPr lvl="1"/>
            <a:r>
              <a:rPr lang="th-TH" dirty="0" smtClean="0"/>
              <a:t>รายงาน </a:t>
            </a:r>
            <a:r>
              <a:rPr lang="en-US" dirty="0" smtClean="0"/>
              <a:t>KPI </a:t>
            </a:r>
            <a:r>
              <a:rPr lang="th-TH" dirty="0" smtClean="0"/>
              <a:t>การส่งมอบ</a:t>
            </a:r>
            <a:endParaRPr lang="en-US" dirty="0" smtClean="0"/>
          </a:p>
          <a:p>
            <a:pPr lvl="1"/>
            <a:r>
              <a:rPr lang="th-TH" dirty="0" smtClean="0"/>
              <a:t>รายงานสถานะใบแจ้งบริการ</a:t>
            </a:r>
            <a:endParaRPr lang="en-US" dirty="0" smtClean="0"/>
          </a:p>
          <a:p>
            <a:pPr lvl="1"/>
            <a:r>
              <a:rPr lang="th-TH" dirty="0" smtClean="0"/>
              <a:t>รายงานความเคลื่อนไหวในการเบิก-จ่ายอุปกรณ์ไอที</a:t>
            </a:r>
            <a:endParaRPr lang="en-US" dirty="0" smtClean="0"/>
          </a:p>
          <a:p>
            <a:pPr lvl="1"/>
            <a:r>
              <a:rPr lang="th-TH" dirty="0" smtClean="0"/>
              <a:t>รายงานการเบิก – จ่ายอุปกรณ์ แยกตามบริษัท</a:t>
            </a:r>
            <a:endParaRPr lang="en-US" dirty="0" smtClean="0"/>
          </a:p>
          <a:p>
            <a:pPr lvl="1"/>
            <a:r>
              <a:rPr lang="th-TH" dirty="0" smtClean="0"/>
              <a:t>รายงานการปฏิบัติงานของเจ้าหน้าที่ไอที</a:t>
            </a:r>
            <a:endParaRPr lang="en-US" dirty="0" smtClean="0"/>
          </a:p>
          <a:p>
            <a:pPr lvl="1">
              <a:buNone/>
            </a:pPr>
            <a:endParaRPr lang="th-TH" dirty="0" smtClean="0"/>
          </a:p>
          <a:p>
            <a:endParaRPr lang="th-TH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3714744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3286116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4214810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การออกรายงาน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รายงาน (เจ้าหน้าที่ไอที)</a:t>
            </a:r>
          </a:p>
          <a:p>
            <a:pPr lvl="1"/>
            <a:r>
              <a:rPr lang="th-TH" dirty="0" smtClean="0"/>
              <a:t>รายงานประวัติการแจ้งบริการ</a:t>
            </a:r>
            <a:endParaRPr lang="en-US" dirty="0" smtClean="0"/>
          </a:p>
          <a:p>
            <a:pPr lvl="1"/>
            <a:r>
              <a:rPr lang="th-TH" dirty="0" smtClean="0"/>
              <a:t>รายงานประวัติส่วนตัว</a:t>
            </a:r>
            <a:endParaRPr lang="en-US" dirty="0" smtClean="0"/>
          </a:p>
          <a:p>
            <a:pPr lvl="1"/>
            <a:r>
              <a:rPr lang="th-TH" dirty="0" smtClean="0"/>
              <a:t>รายงานการร้องเรียนไอที</a:t>
            </a:r>
            <a:endParaRPr lang="en-US" dirty="0" smtClean="0"/>
          </a:p>
          <a:p>
            <a:pPr lvl="1"/>
            <a:r>
              <a:rPr lang="th-TH" dirty="0" smtClean="0"/>
              <a:t>รายงานสินทรัพย์ในความรับผิดชอบ</a:t>
            </a:r>
            <a:endParaRPr lang="en-US" dirty="0" smtClean="0"/>
          </a:p>
          <a:p>
            <a:pPr lvl="1"/>
            <a:r>
              <a:rPr lang="th-TH" dirty="0" smtClean="0"/>
              <a:t>รายงานสรุปสินทรัพย์รายบุคคลทั้งหมด</a:t>
            </a:r>
            <a:endParaRPr lang="en-US" dirty="0" smtClean="0"/>
          </a:p>
          <a:p>
            <a:pPr lvl="1"/>
            <a:r>
              <a:rPr lang="th-TH" dirty="0" smtClean="0"/>
              <a:t>รายงานสรุปสิทธิ์ในการอนุมัติการใช้งาน</a:t>
            </a:r>
            <a:endParaRPr lang="en-US" dirty="0" smtClean="0"/>
          </a:p>
          <a:p>
            <a:pPr lvl="1"/>
            <a:r>
              <a:rPr lang="th-TH" dirty="0" smtClean="0"/>
              <a:t>รายงาน </a:t>
            </a:r>
            <a:r>
              <a:rPr lang="en-US" dirty="0" smtClean="0"/>
              <a:t>KPI </a:t>
            </a:r>
            <a:r>
              <a:rPr lang="th-TH" dirty="0" smtClean="0"/>
              <a:t>การส่งมอบ</a:t>
            </a:r>
            <a:endParaRPr lang="en-US" dirty="0" smtClean="0"/>
          </a:p>
          <a:p>
            <a:pPr lvl="1"/>
            <a:r>
              <a:rPr lang="th-TH" dirty="0" smtClean="0"/>
              <a:t>รายงานสถานะใบแจ้งบริการ</a:t>
            </a:r>
            <a:endParaRPr lang="en-US" dirty="0" smtClean="0"/>
          </a:p>
          <a:p>
            <a:pPr lvl="1"/>
            <a:r>
              <a:rPr lang="th-TH" dirty="0" smtClean="0"/>
              <a:t>รายงานความเคลื่อนไหวในการเบิก-จ่ายอุปกรณ์ไอที	</a:t>
            </a:r>
          </a:p>
          <a:p>
            <a:pPr lvl="1"/>
            <a:r>
              <a:rPr lang="th-TH" dirty="0" smtClean="0"/>
              <a:t>รายงานการเบิก – จ่ายอุปกรณ์ แยกตามบริษัท</a:t>
            </a:r>
            <a:endParaRPr lang="en-US" dirty="0" smtClean="0"/>
          </a:p>
          <a:p>
            <a:pPr lvl="1">
              <a:buNone/>
            </a:pPr>
            <a:endParaRPr lang="th-TH" dirty="0" smtClean="0"/>
          </a:p>
          <a:p>
            <a:endParaRPr lang="th-TH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3714744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3286116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4214810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r>
              <a:rPr lang="th-TH" dirty="0" smtClean="0"/>
              <a:t>การออกรายงาน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7239000" cy="4846320"/>
          </a:xfrm>
        </p:spPr>
        <p:txBody>
          <a:bodyPr>
            <a:normAutofit lnSpcReduction="10000"/>
          </a:bodyPr>
          <a:lstStyle/>
          <a:p>
            <a:r>
              <a:rPr lang="th-TH" dirty="0" smtClean="0"/>
              <a:t>รายงาน (ผู้ดูแลระบบ)</a:t>
            </a:r>
          </a:p>
          <a:p>
            <a:pPr lvl="1"/>
            <a:r>
              <a:rPr lang="th-TH" dirty="0" smtClean="0"/>
              <a:t>รายงานประวัติการแจ้งบริการ</a:t>
            </a:r>
            <a:endParaRPr lang="en-US" dirty="0" smtClean="0"/>
          </a:p>
          <a:p>
            <a:pPr lvl="1"/>
            <a:r>
              <a:rPr lang="th-TH" dirty="0" smtClean="0"/>
              <a:t>รายงานประวัติส่วนตัว</a:t>
            </a:r>
            <a:endParaRPr lang="en-US" dirty="0" smtClean="0"/>
          </a:p>
          <a:p>
            <a:pPr lvl="1"/>
            <a:r>
              <a:rPr lang="th-TH" dirty="0" smtClean="0"/>
              <a:t>รายงานการร้องเรียนไอที</a:t>
            </a:r>
            <a:endParaRPr lang="en-US" dirty="0" smtClean="0"/>
          </a:p>
          <a:p>
            <a:pPr lvl="1"/>
            <a:r>
              <a:rPr lang="th-TH" dirty="0" smtClean="0"/>
              <a:t>รายงานสินทรัพย์ในความรับผิดชอบ</a:t>
            </a:r>
            <a:endParaRPr lang="en-US" dirty="0" smtClean="0"/>
          </a:p>
          <a:p>
            <a:pPr lvl="1"/>
            <a:r>
              <a:rPr lang="th-TH" dirty="0" smtClean="0"/>
              <a:t>รายงานสรุปสินทรัพย์รายบุคคลทั้งหมด</a:t>
            </a:r>
            <a:endParaRPr lang="en-US" dirty="0" smtClean="0"/>
          </a:p>
          <a:p>
            <a:pPr lvl="1"/>
            <a:r>
              <a:rPr lang="th-TH" dirty="0" smtClean="0"/>
              <a:t>รายงานสรุปสิทธิ์ในการอนุมัติการใช้งาน</a:t>
            </a:r>
            <a:endParaRPr lang="en-US" dirty="0" smtClean="0"/>
          </a:p>
          <a:p>
            <a:pPr lvl="1"/>
            <a:r>
              <a:rPr lang="th-TH" dirty="0" smtClean="0"/>
              <a:t>รายงาน </a:t>
            </a:r>
            <a:r>
              <a:rPr lang="en-US" dirty="0" smtClean="0"/>
              <a:t>KPI </a:t>
            </a:r>
            <a:r>
              <a:rPr lang="th-TH" dirty="0" smtClean="0"/>
              <a:t>การส่งมอบ</a:t>
            </a:r>
            <a:endParaRPr lang="en-US" dirty="0" smtClean="0"/>
          </a:p>
          <a:p>
            <a:pPr lvl="1"/>
            <a:r>
              <a:rPr lang="th-TH" dirty="0" smtClean="0"/>
              <a:t>รายงานสถานะใบแจ้งบริการ</a:t>
            </a:r>
            <a:endParaRPr lang="en-US" dirty="0" smtClean="0"/>
          </a:p>
          <a:p>
            <a:pPr lvl="1"/>
            <a:r>
              <a:rPr lang="th-TH" dirty="0" smtClean="0"/>
              <a:t>รายงานความเคลื่อนไหวในการเบิก-จ่ายอุปกรณ์ไอที	</a:t>
            </a:r>
          </a:p>
          <a:p>
            <a:pPr lvl="1"/>
            <a:r>
              <a:rPr lang="th-TH" dirty="0" smtClean="0"/>
              <a:t>รายงานการเบิก – จ่ายอุปกรณ์ แยกตามบริษัท</a:t>
            </a:r>
          </a:p>
          <a:p>
            <a:pPr lvl="1"/>
            <a:r>
              <a:rPr lang="en-US" dirty="0" smtClean="0"/>
              <a:t>Log </a:t>
            </a:r>
            <a:r>
              <a:rPr lang="th-TH" dirty="0" smtClean="0"/>
              <a:t>การเข้าใช้งานระบบ</a:t>
            </a: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th-TH" dirty="0" smtClean="0"/>
          </a:p>
          <a:p>
            <a:endParaRPr lang="th-TH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3714744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3286116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4214810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r>
              <a:rPr lang="th-TH" dirty="0" smtClean="0"/>
              <a:t>ตัวอย่างรายงาน สินทรัพย์ส่วนบุคคล</a:t>
            </a:r>
            <a:endParaRPr lang="th-TH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23568"/>
            <a:ext cx="7239000" cy="493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โปรแกรมก่อนทำการ </a:t>
            </a:r>
            <a:r>
              <a:rPr lang="en-US" dirty="0" smtClean="0"/>
              <a:t>Login</a:t>
            </a:r>
            <a:endParaRPr lang="th-TH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7119597" cy="471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3857620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2857488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4429124" y="5857892"/>
            <a:ext cx="357190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Action Button: Return 7">
            <a:hlinkClick r:id="rId4" action="ppaction://hlinksldjump" highlightClick="1"/>
          </p:cNvPr>
          <p:cNvSpPr/>
          <p:nvPr/>
        </p:nvSpPr>
        <p:spPr>
          <a:xfrm>
            <a:off x="3357554" y="5857892"/>
            <a:ext cx="357190" cy="50006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589972"/>
            <a:ext cx="7239000" cy="556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1427"/>
            <a:ext cx="7239000" cy="6127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rmAutofit/>
          </a:bodyPr>
          <a:lstStyle/>
          <a:p>
            <a:r>
              <a:rPr lang="th-TH" dirty="0" smtClean="0"/>
              <a:t>รายการสิทธิ์การอนุมัติ</a:t>
            </a:r>
            <a:endParaRPr lang="th-TH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95385"/>
            <a:ext cx="7239000" cy="492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285728"/>
            <a:ext cx="7786742" cy="617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480" y="4071942"/>
            <a:ext cx="4881546" cy="642942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th-TH" dirty="0" smtClean="0"/>
              <a:t>สาธิตการแจ้งบริการ</a:t>
            </a:r>
            <a:endParaRPr lang="th-TH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3714744" y="5857892"/>
            <a:ext cx="428628" cy="50006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3286116" y="5857892"/>
            <a:ext cx="357190" cy="5000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500034" y="642918"/>
            <a:ext cx="714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ใช้จริง วันที่ 17 เมษายน 2556</a:t>
            </a:r>
          </a:p>
          <a:p>
            <a:endParaRPr lang="th-TH" dirty="0" smtClean="0"/>
          </a:p>
          <a:p>
            <a:r>
              <a:rPr lang="en-US" dirty="0" smtClean="0"/>
              <a:t>Link :: http://192.168.1.3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Custom 1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B83D68"/>
      </a:hlink>
      <a:folHlink>
        <a:srgbClr val="FA8D3D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656</TotalTime>
  <Words>3234</Words>
  <Application>Microsoft Office PowerPoint</Application>
  <PresentationFormat>On-screen Show (4:3)</PresentationFormat>
  <Paragraphs>325</Paragraphs>
  <Slides>94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95" baseType="lpstr">
      <vt:lpstr>Opulent</vt:lpstr>
      <vt:lpstr>IT Service 2013</vt:lpstr>
      <vt:lpstr>Slide 2</vt:lpstr>
      <vt:lpstr>ทำไมต้องมี IT Service 2013</vt:lpstr>
      <vt:lpstr>IT Service ระบบเดิม</vt:lpstr>
      <vt:lpstr>IT Service ระบบเดิม</vt:lpstr>
      <vt:lpstr>ปัญหาของ IT Service ระบบเดิม</vt:lpstr>
      <vt:lpstr>มีอะไรใหม่ ใน IT Service 2013</vt:lpstr>
      <vt:lpstr>มีอะไรใหม่ ใน IT Service 2013 (ต่อ)</vt:lpstr>
      <vt:lpstr>โปรแกรมก่อนทำการ Login</vt:lpstr>
      <vt:lpstr>บันทึกไอทีอาสา</vt:lpstr>
      <vt:lpstr>ข่าวประชาสัมพันธ์</vt:lpstr>
      <vt:lpstr>ถาม - ตอบไอที</vt:lpstr>
      <vt:lpstr>Slide 13</vt:lpstr>
      <vt:lpstr>ปฏิทินจองห้องประชุม</vt:lpstr>
      <vt:lpstr>Q-Ailance FC</vt:lpstr>
      <vt:lpstr>Slide 16</vt:lpstr>
      <vt:lpstr>Chat room</vt:lpstr>
      <vt:lpstr>Slide 18</vt:lpstr>
      <vt:lpstr>Gallery</vt:lpstr>
      <vt:lpstr>Slide 20</vt:lpstr>
      <vt:lpstr>คลังความรู้ IT</vt:lpstr>
      <vt:lpstr>Slide 22</vt:lpstr>
      <vt:lpstr>เมนูด้านข้าง</vt:lpstr>
      <vt:lpstr>หน้าแรกหลังการทำการ Login เข้าสู่ระบบแล้ว</vt:lpstr>
      <vt:lpstr>Slide 25</vt:lpstr>
      <vt:lpstr>Slide 26</vt:lpstr>
      <vt:lpstr>Slide 27</vt:lpstr>
      <vt:lpstr>Display รูปภาพ + ข้อมูลของผู้ใช้งานระบบ</vt:lpstr>
      <vt:lpstr>โชว์ใบงานค้างที่เมนูแต่ละใบแจ้งบริการ</vt:lpstr>
      <vt:lpstr>ระบบจัดการผู้ใช้งาน</vt:lpstr>
      <vt:lpstr>ระบบจัดการผู้จัดจำหน่ายสินค้าไอที และ ยี่ห้อสินค้า</vt:lpstr>
      <vt:lpstr>ระบบจัดการผู้จัดจำหน่ายสินค้าไอที และ ยี่ห้อสินค้า</vt:lpstr>
      <vt:lpstr>มีระบบจัดการสินทรัพย์</vt:lpstr>
      <vt:lpstr>ตัวอย่าง</vt:lpstr>
      <vt:lpstr>ค้นหาสินทรัพย์</vt:lpstr>
      <vt:lpstr>รายการย้ายสินทรัพย์</vt:lpstr>
      <vt:lpstr>รายการตัดสินทรัพย์</vt:lpstr>
      <vt:lpstr>ความเชื่อมโยงของสินทรัพย์ กับ บุคคล</vt:lpstr>
      <vt:lpstr>ความเชื่อมโยงของสินทรัพย์ กับ บุคคล (ต่อ)</vt:lpstr>
      <vt:lpstr>ความเชื่อมโยงของสินทรัพย์ กับ บุคคล (ต่อ)</vt:lpstr>
      <vt:lpstr>ความเชื่อมโยงของสินทรัพย์ กับ บุคคล (ต่อ)</vt:lpstr>
      <vt:lpstr>Domain Name &amp; Hosting</vt:lpstr>
      <vt:lpstr>Domain Name &amp; Hosting</vt:lpstr>
      <vt:lpstr>ระบบจัดการคลังสินค้าของไอที (Stock IT)</vt:lpstr>
      <vt:lpstr>รายงานความเคลื่อนไหวของสินค้าไอที</vt:lpstr>
      <vt:lpstr>บริการรับแจ้งทางโทรศัพท์</vt:lpstr>
      <vt:lpstr>บริการรับแจ้งทางโทรศัพท์ (ต่อ)</vt:lpstr>
      <vt:lpstr>บริการรับแจ้งทางโทรศัพท์ (ต่อ)</vt:lpstr>
      <vt:lpstr>ผู้เกี่ยวข้องกับระบบ</vt:lpstr>
      <vt:lpstr>ประเภทการแจ้งบริการ</vt:lpstr>
      <vt:lpstr>งานซ่อม</vt:lpstr>
      <vt:lpstr>งานติดตั้ง</vt:lpstr>
      <vt:lpstr>งานสั่งซื้อ</vt:lpstr>
      <vt:lpstr>งานสั่งจ้าง</vt:lpstr>
      <vt:lpstr>งานพัฒนา / แก้ไขโปรแกรม</vt:lpstr>
      <vt:lpstr>งานเบิกอุปกรณ์</vt:lpstr>
      <vt:lpstr>งานยืมอุปกรณ์</vt:lpstr>
      <vt:lpstr>ขั้นตอนการแจ้งบริการโดยทั่วไป</vt:lpstr>
      <vt:lpstr>Check list</vt:lpstr>
      <vt:lpstr>การส่งอีเมล์ในใบแจ้งบริการ</vt:lpstr>
      <vt:lpstr>การส่งอีเมล์ในใบแจ้งบริการ</vt:lpstr>
      <vt:lpstr>การส่งอีเมล์ในใบแจ้งบริการ</vt:lpstr>
      <vt:lpstr>การส่งอีเมล์ในใบแจ้งบริการ</vt:lpstr>
      <vt:lpstr>การส่งอีเมล์ในใบแจ้งบริการ</vt:lpstr>
      <vt:lpstr>การส่งอีเมล์ในใบแจ้งบริการ</vt:lpstr>
      <vt:lpstr>การส่งอีเมล์ในใบแจ้งบริการ</vt:lpstr>
      <vt:lpstr>การส่งอีเมล์ในใบแจ้งบริการ</vt:lpstr>
      <vt:lpstr>การส่งอีเมล์ในใบแจ้งบริการ</vt:lpstr>
      <vt:lpstr>การส่งอีเมล์ในใบแจ้งบริการ</vt:lpstr>
      <vt:lpstr>การส่งอีเมล์ในใบแจ้งบริการ</vt:lpstr>
      <vt:lpstr>การส่งอีเมล์ในใบแจ้งบริการ</vt:lpstr>
      <vt:lpstr>การส่งอีเมล์ในใบแจ้งบริการ</vt:lpstr>
      <vt:lpstr>การส่งอีเมล์ในใบแจ้งบริการ</vt:lpstr>
      <vt:lpstr>การส่งอีเมล์ในใบแจ้งบริการ</vt:lpstr>
      <vt:lpstr>สิทธิ์การอนุมัติ</vt:lpstr>
      <vt:lpstr>ตัวอย่าง</vt:lpstr>
      <vt:lpstr>กำหนดการส่งมอบ</vt:lpstr>
      <vt:lpstr>กำหนดการส่งมอบ</vt:lpstr>
      <vt:lpstr>กำหนดการส่งมอบ</vt:lpstr>
      <vt:lpstr>กำหนดการส่งมอบ</vt:lpstr>
      <vt:lpstr>กำหนดการส่งมอบ</vt:lpstr>
      <vt:lpstr>กำหนดการส่งมอบ</vt:lpstr>
      <vt:lpstr>กำหนดการส่งมอบ</vt:lpstr>
      <vt:lpstr>การออกรายงาน</vt:lpstr>
      <vt:lpstr>การออกรายงาน</vt:lpstr>
      <vt:lpstr>การออกรายงาน</vt:lpstr>
      <vt:lpstr>การออกรายงาน</vt:lpstr>
      <vt:lpstr>การออกรายงาน</vt:lpstr>
      <vt:lpstr>ตัวอย่างรายงาน สินทรัพย์ส่วนบุคคล</vt:lpstr>
      <vt:lpstr>Slide 90</vt:lpstr>
      <vt:lpstr>Slide 91</vt:lpstr>
      <vt:lpstr>รายการสิทธิ์การอนุมัติ</vt:lpstr>
      <vt:lpstr>Slide 93</vt:lpstr>
      <vt:lpstr>Slide 94</vt:lpstr>
    </vt:vector>
  </TitlesOfParts>
  <Company>QR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arm</dc:creator>
  <cp:lastModifiedBy>arm</cp:lastModifiedBy>
  <cp:revision>156</cp:revision>
  <dcterms:created xsi:type="dcterms:W3CDTF">2013-03-21T03:02:19Z</dcterms:created>
  <dcterms:modified xsi:type="dcterms:W3CDTF">2013-04-30T08:44:23Z</dcterms:modified>
</cp:coreProperties>
</file>